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media/image5.gif" ContentType="image/gif"/>
  <Override PartName="/ppt/media/image4.png" ContentType="image/png"/>
  <Override PartName="/ppt/media/image6.png" ContentType="image/png"/>
  <Override PartName="/ppt/media/image8.jpeg" ContentType="image/jpeg"/>
  <Override PartName="/ppt/media/image7.png" ContentType="image/png"/>
  <Override PartName="/ppt/notesSlides/notesSlide15.xml" ContentType="application/vnd.openxmlformats-officedocument.presentationml.notesSlide+xml"/>
  <Override PartName="/ppt/notesSlides/_rels/notesSlide15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44F93-D2DE-4C2C-A8D3-7ADB71F40D07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46B68761-C712-499D-B45F-ABBF5EFCA44E}">
      <dgm:prSet phldrT="[Tekst]"/>
      <dgm:spPr>
        <a:xfrm>
          <a:off x="39" y="0"/>
          <a:ext cx="2698120" cy="5500701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buNone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zajednički</a:t>
          </a:r>
        </a:p>
      </dgm:t>
    </dgm:pt>
    <dgm:pt modelId="{0EA893C0-C788-457C-AB42-CF28E5B21CC4}" type="parTrans" cxnId="{4D00C4BA-931D-450C-9175-F0016BA965D1}">
      <dgm:prSet/>
      <dgm:spPr/>
      <dgm:t>
        <a:bodyPr/>
        <a:lstStyle/>
        <a:p>
          <a:endParaRPr lang="hr-HR"/>
        </a:p>
      </dgm:t>
    </dgm:pt>
    <dgm:pt modelId="{E08D2205-B4FC-4B0E-B813-EE97449FF374}" type="sibTrans" cxnId="{4D00C4BA-931D-450C-9175-F0016BA965D1}">
      <dgm:prSet/>
      <dgm:spPr/>
      <dgm:t>
        <a:bodyPr/>
        <a:lstStyle/>
        <a:p>
          <a:endParaRPr lang="hr-HR"/>
        </a:p>
      </dgm:t>
    </dgm:pt>
    <dgm:pt modelId="{5E3763E7-82D2-45C9-A999-C4409E6DD584}">
      <dgm:prSet phldrT="[Tekst]" custT="1"/>
      <dgm:spPr>
        <a:xfrm>
          <a:off x="285786" y="1214439"/>
          <a:ext cx="2158496" cy="1658536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buNone/>
          </a:pPr>
          <a:r>
            <a:rPr lang="hr-HR" sz="3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Opći uspjeh         5.-8.r.</a:t>
          </a:r>
        </a:p>
      </dgm:t>
    </dgm:pt>
    <dgm:pt modelId="{8A56AE02-91CF-43F7-B1A3-F1FA94BC5BD1}" type="parTrans" cxnId="{44921D6B-913E-478B-8555-7F63486DF7A3}">
      <dgm:prSet/>
      <dgm:spPr/>
      <dgm:t>
        <a:bodyPr/>
        <a:lstStyle/>
        <a:p>
          <a:endParaRPr lang="hr-HR"/>
        </a:p>
      </dgm:t>
    </dgm:pt>
    <dgm:pt modelId="{6470873E-ABD6-4ED0-A1BA-BE29616E8B3E}" type="sibTrans" cxnId="{44921D6B-913E-478B-8555-7F63486DF7A3}">
      <dgm:prSet/>
      <dgm:spPr/>
      <dgm:t>
        <a:bodyPr/>
        <a:lstStyle/>
        <a:p>
          <a:endParaRPr lang="hr-HR"/>
        </a:p>
      </dgm:t>
    </dgm:pt>
    <dgm:pt modelId="{8B26BF05-C96D-4BAE-A5CD-D9EE55CBBBA5}">
      <dgm:prSet phldrT="[Tekst]" custT="1"/>
      <dgm:spPr>
        <a:xfrm>
          <a:off x="285786" y="3357586"/>
          <a:ext cx="2158496" cy="1658536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buNone/>
          </a:pPr>
          <a:r>
            <a:rPr lang="hr-HR" sz="3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ocjene iz predmeta u     7. i 8. r.</a:t>
          </a:r>
        </a:p>
      </dgm:t>
    </dgm:pt>
    <dgm:pt modelId="{85FDACF3-258D-4EFD-9DBB-1B765C9CE9B9}" type="parTrans" cxnId="{3756F173-1242-49E2-B8F9-01D06CFE9625}">
      <dgm:prSet/>
      <dgm:spPr/>
      <dgm:t>
        <a:bodyPr/>
        <a:lstStyle/>
        <a:p>
          <a:endParaRPr lang="hr-HR"/>
        </a:p>
      </dgm:t>
    </dgm:pt>
    <dgm:pt modelId="{B5EC24F1-7598-42A0-84F6-87B3B7139334}" type="sibTrans" cxnId="{3756F173-1242-49E2-B8F9-01D06CFE9625}">
      <dgm:prSet/>
      <dgm:spPr/>
      <dgm:t>
        <a:bodyPr/>
        <a:lstStyle/>
        <a:p>
          <a:endParaRPr lang="hr-HR"/>
        </a:p>
      </dgm:t>
    </dgm:pt>
    <dgm:pt modelId="{2E68DD94-9ED6-48C0-AF3C-61A91BDF3896}">
      <dgm:prSet phldrT="[Tekst]"/>
      <dgm:spPr>
        <a:xfrm>
          <a:off x="2901516" y="0"/>
          <a:ext cx="2698120" cy="5500701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buNone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dodatni</a:t>
          </a:r>
        </a:p>
      </dgm:t>
    </dgm:pt>
    <dgm:pt modelId="{31E0F112-B15F-445C-A6E5-9BEFE0A3A505}" type="parTrans" cxnId="{5A852294-E3A4-462F-980C-6B349205C5BE}">
      <dgm:prSet/>
      <dgm:spPr/>
      <dgm:t>
        <a:bodyPr/>
        <a:lstStyle/>
        <a:p>
          <a:endParaRPr lang="hr-HR"/>
        </a:p>
      </dgm:t>
    </dgm:pt>
    <dgm:pt modelId="{9346AADC-C5CF-4481-867D-0B36D68CAA79}" type="sibTrans" cxnId="{5A852294-E3A4-462F-980C-6B349205C5BE}">
      <dgm:prSet/>
      <dgm:spPr/>
      <dgm:t>
        <a:bodyPr/>
        <a:lstStyle/>
        <a:p>
          <a:endParaRPr lang="hr-HR"/>
        </a:p>
      </dgm:t>
    </dgm:pt>
    <dgm:pt modelId="{713B9F58-F563-4F5A-AA91-4609A0AEED95}">
      <dgm:prSet phldrT="[Tekst]" custT="1"/>
      <dgm:spPr>
        <a:xfrm>
          <a:off x="3143311" y="1357319"/>
          <a:ext cx="2158496" cy="111293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buNone/>
          </a:pPr>
          <a:r>
            <a:rPr lang="hr-HR" sz="3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provjera vještina i sposobnosti</a:t>
          </a:r>
        </a:p>
      </dgm:t>
    </dgm:pt>
    <dgm:pt modelId="{F0AEAAEF-EDD5-42A7-8B9E-05F2CFB7E5E6}" type="parTrans" cxnId="{960562E3-281C-4E21-A38F-7E6539AF6D43}">
      <dgm:prSet/>
      <dgm:spPr/>
      <dgm:t>
        <a:bodyPr/>
        <a:lstStyle/>
        <a:p>
          <a:endParaRPr lang="hr-HR"/>
        </a:p>
      </dgm:t>
    </dgm:pt>
    <dgm:pt modelId="{859BE974-817D-4B29-A7C8-387C07A0433A}" type="sibTrans" cxnId="{960562E3-281C-4E21-A38F-7E6539AF6D43}">
      <dgm:prSet/>
      <dgm:spPr/>
      <dgm:t>
        <a:bodyPr/>
        <a:lstStyle/>
        <a:p>
          <a:endParaRPr lang="hr-HR"/>
        </a:p>
      </dgm:t>
    </dgm:pt>
    <dgm:pt modelId="{D6A0428A-1142-4F99-8B3B-159A2A79D88D}">
      <dgm:prSet phldrT="[Tekst]" custT="1"/>
      <dgm:spPr>
        <a:xfrm>
          <a:off x="3143311" y="2643208"/>
          <a:ext cx="2158496" cy="1099139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buNone/>
          </a:pPr>
          <a:r>
            <a:rPr lang="hr-HR" sz="3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Državno natjecanje                     - znanje</a:t>
          </a:r>
        </a:p>
      </dgm:t>
    </dgm:pt>
    <dgm:pt modelId="{4CEEAC27-01B7-48FC-9BD6-4814B86578BD}" type="parTrans" cxnId="{1B540573-826E-4E49-9222-49146967BABE}">
      <dgm:prSet/>
      <dgm:spPr/>
      <dgm:t>
        <a:bodyPr/>
        <a:lstStyle/>
        <a:p>
          <a:endParaRPr lang="hr-HR"/>
        </a:p>
      </dgm:t>
    </dgm:pt>
    <dgm:pt modelId="{F7C89B60-A8D2-41B5-8A47-277181740241}" type="sibTrans" cxnId="{1B540573-826E-4E49-9222-49146967BABE}">
      <dgm:prSet/>
      <dgm:spPr/>
      <dgm:t>
        <a:bodyPr/>
        <a:lstStyle/>
        <a:p>
          <a:endParaRPr lang="hr-HR"/>
        </a:p>
      </dgm:t>
    </dgm:pt>
    <dgm:pt modelId="{67B62699-C203-4F31-BD5A-3E3835A86282}">
      <dgm:prSet phldrT="[Tekst]"/>
      <dgm:spPr>
        <a:xfrm>
          <a:off x="6072261" y="2714641"/>
          <a:ext cx="2158496" cy="108066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buNone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Zdravstvene teškoće</a:t>
          </a:r>
        </a:p>
      </dgm:t>
    </dgm:pt>
    <dgm:pt modelId="{CCFE9BF7-50BD-45BD-9F2D-1FAAF3B564C0}" type="parTrans" cxnId="{5C458261-32A9-47DA-A348-C39F15ECFD53}">
      <dgm:prSet/>
      <dgm:spPr/>
      <dgm:t>
        <a:bodyPr/>
        <a:lstStyle/>
        <a:p>
          <a:endParaRPr lang="hr-HR"/>
        </a:p>
      </dgm:t>
    </dgm:pt>
    <dgm:pt modelId="{CA26B1C6-2491-429B-BAE3-BB75C354F8A1}" type="sibTrans" cxnId="{5C458261-32A9-47DA-A348-C39F15ECFD53}">
      <dgm:prSet/>
      <dgm:spPr/>
      <dgm:t>
        <a:bodyPr/>
        <a:lstStyle/>
        <a:p>
          <a:endParaRPr lang="hr-HR"/>
        </a:p>
      </dgm:t>
    </dgm:pt>
    <dgm:pt modelId="{6855B26A-857E-433A-B961-47AD60A69AC5}">
      <dgm:prSet custT="1"/>
      <dgm:spPr>
        <a:xfrm>
          <a:off x="3143311" y="3938407"/>
          <a:ext cx="2158496" cy="1147889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buNone/>
          </a:pPr>
          <a:r>
            <a:rPr lang="hr-HR" sz="3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Državno natjecanje                    - sport            </a:t>
          </a:r>
        </a:p>
      </dgm:t>
    </dgm:pt>
    <dgm:pt modelId="{FA30953A-561F-4154-83DE-87AFC698C8F7}" type="parTrans" cxnId="{4EEA50AC-99DA-49A1-9255-C079BFA96791}">
      <dgm:prSet/>
      <dgm:spPr/>
      <dgm:t>
        <a:bodyPr/>
        <a:lstStyle/>
        <a:p>
          <a:endParaRPr lang="hr-HR"/>
        </a:p>
      </dgm:t>
    </dgm:pt>
    <dgm:pt modelId="{4995570A-0BEB-4244-B054-F91CF8CCC5E9}" type="sibTrans" cxnId="{4EEA50AC-99DA-49A1-9255-C079BFA96791}">
      <dgm:prSet/>
      <dgm:spPr/>
      <dgm:t>
        <a:bodyPr/>
        <a:lstStyle/>
        <a:p>
          <a:endParaRPr lang="hr-HR"/>
        </a:p>
      </dgm:t>
    </dgm:pt>
    <dgm:pt modelId="{E6282272-F923-44D7-AC0F-D59697FEE2B2}">
      <dgm:prSet/>
      <dgm:spPr>
        <a:xfrm>
          <a:off x="6072261" y="1357326"/>
          <a:ext cx="2158496" cy="108066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buNone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Rad po Rješenju</a:t>
          </a:r>
        </a:p>
      </dgm:t>
    </dgm:pt>
    <dgm:pt modelId="{DEC81858-4925-49CA-9BDC-4B5A5ACDF222}" type="parTrans" cxnId="{4E717155-72A8-4FF4-A59B-BA9DB06B84A9}">
      <dgm:prSet/>
      <dgm:spPr/>
      <dgm:t>
        <a:bodyPr/>
        <a:lstStyle/>
        <a:p>
          <a:endParaRPr lang="hr-HR"/>
        </a:p>
      </dgm:t>
    </dgm:pt>
    <dgm:pt modelId="{69E01087-EF10-4B68-8055-DB4C4010D9D4}" type="sibTrans" cxnId="{4E717155-72A8-4FF4-A59B-BA9DB06B84A9}">
      <dgm:prSet/>
      <dgm:spPr/>
      <dgm:t>
        <a:bodyPr/>
        <a:lstStyle/>
        <a:p>
          <a:endParaRPr lang="hr-HR"/>
        </a:p>
      </dgm:t>
    </dgm:pt>
    <dgm:pt modelId="{16A377B8-9B83-4AE1-A547-BBD08380B896}">
      <dgm:prSet/>
      <dgm:spPr>
        <a:xfrm>
          <a:off x="6072261" y="4071966"/>
          <a:ext cx="2158496" cy="108066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buNone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Otežani uvjeti obrazovanja</a:t>
          </a:r>
        </a:p>
      </dgm:t>
    </dgm:pt>
    <dgm:pt modelId="{1B17D997-F8BF-4ACE-877B-4C6D97BB5777}" type="parTrans" cxnId="{C69B8C0D-F2EC-4A79-86E5-DF512F7B1240}">
      <dgm:prSet/>
      <dgm:spPr/>
      <dgm:t>
        <a:bodyPr/>
        <a:lstStyle/>
        <a:p>
          <a:endParaRPr lang="hr-HR"/>
        </a:p>
      </dgm:t>
    </dgm:pt>
    <dgm:pt modelId="{4FFA0527-0517-4923-BD4F-A96A4F36FD33}" type="sibTrans" cxnId="{C69B8C0D-F2EC-4A79-86E5-DF512F7B1240}">
      <dgm:prSet/>
      <dgm:spPr/>
      <dgm:t>
        <a:bodyPr/>
        <a:lstStyle/>
        <a:p>
          <a:endParaRPr lang="hr-HR"/>
        </a:p>
      </dgm:t>
    </dgm:pt>
    <dgm:pt modelId="{DB3874A3-D4CD-496E-897D-E5F9AB1A6AB3}">
      <dgm:prSet phldrT="[Tekst]"/>
      <dgm:spPr>
        <a:xfrm>
          <a:off x="5801996" y="0"/>
          <a:ext cx="2698120" cy="5500701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buNone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posebni</a:t>
          </a:r>
        </a:p>
      </dgm:t>
    </dgm:pt>
    <dgm:pt modelId="{225884C7-EC02-45D5-BD94-0608CE3D84AA}" type="sibTrans" cxnId="{886854AF-A801-4F94-BFF6-CB0F78677958}">
      <dgm:prSet/>
      <dgm:spPr/>
      <dgm:t>
        <a:bodyPr/>
        <a:lstStyle/>
        <a:p>
          <a:endParaRPr lang="hr-HR"/>
        </a:p>
      </dgm:t>
    </dgm:pt>
    <dgm:pt modelId="{E4A4C68D-DFFF-472E-B12A-F7B4426074E6}" type="parTrans" cxnId="{886854AF-A801-4F94-BFF6-CB0F78677958}">
      <dgm:prSet/>
      <dgm:spPr/>
      <dgm:t>
        <a:bodyPr/>
        <a:lstStyle/>
        <a:p>
          <a:endParaRPr lang="hr-HR"/>
        </a:p>
      </dgm:t>
    </dgm:pt>
    <dgm:pt modelId="{7CB7FFC4-5633-4AE2-AA78-286604B5B7B7}" type="pres">
      <dgm:prSet presAssocID="{33B44F93-D2DE-4C2C-A8D3-7ADB71F40D07}" presName="theList" presStyleCnt="0">
        <dgm:presLayoutVars>
          <dgm:dir/>
          <dgm:animLvl val="lvl"/>
          <dgm:resizeHandles val="exact"/>
        </dgm:presLayoutVars>
      </dgm:prSet>
      <dgm:spPr/>
    </dgm:pt>
    <dgm:pt modelId="{C13C51C4-92C2-4567-A005-43B7479118B2}" type="pres">
      <dgm:prSet presAssocID="{46B68761-C712-499D-B45F-ABBF5EFCA44E}" presName="comp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EAB4816F-7A29-4BC4-B09E-A6684F1C5DAE}" type="pres">
      <dgm:prSet presAssocID="{46B68761-C712-499D-B45F-ABBF5EFCA44E}" presName="aNode" presStyleLbl="bgShp" presStyleIdx="0" presStyleCnt="3" custLinFactNeighborX="-37" custLinFactNeighborY="0"/>
      <dgm:spPr/>
    </dgm:pt>
    <dgm:pt modelId="{084CA19F-D870-4EF6-9048-EBDBE6BFE5AC}" type="pres">
      <dgm:prSet presAssocID="{46B68761-C712-499D-B45F-ABBF5EFCA44E}" presName="textNode" presStyleLbl="bgShp" presStyleIdx="0" presStyleCnt="3"/>
      <dgm:spPr/>
    </dgm:pt>
    <dgm:pt modelId="{A49300A7-BF92-4831-985F-10E5D22C3057}" type="pres">
      <dgm:prSet presAssocID="{46B68761-C712-499D-B45F-ABBF5EFCA44E}" presName="compChild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37A1AB33-E20E-4ABE-8ED1-55D546E70F7F}" type="pres">
      <dgm:prSet presAssocID="{46B68761-C712-499D-B45F-ABBF5EFCA44E}" presName="theInnerList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BA4ED760-60EC-44FB-9064-B208A37A8D66}" type="pres">
      <dgm:prSet presAssocID="{5E3763E7-82D2-45C9-A999-C4409E6DD584}" presName="childNode" presStyleLbl="node1" presStyleIdx="0" presStyleCnt="8" custLinFactY="-10987" custLinFactNeighborX="692" custLinFactNeighborY="-100000">
        <dgm:presLayoutVars>
          <dgm:bulletEnabled val="1"/>
        </dgm:presLayoutVars>
      </dgm:prSet>
      <dgm:spPr/>
    </dgm:pt>
    <dgm:pt modelId="{665567A2-2B66-43C0-B883-ABAFB6D380CC}" type="pres">
      <dgm:prSet presAssocID="{5E3763E7-82D2-45C9-A999-C4409E6DD584}" presName="aSpace2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86EE73AF-C3D6-490A-B208-FBD68B24918A}" type="pres">
      <dgm:prSet presAssocID="{8B26BF05-C96D-4BAE-A5CD-D9EE55CBBBA5}" presName="childNode" presStyleLbl="node1" presStyleIdx="1" presStyleCnt="8" custLinFactNeighborX="692" custLinFactNeighborY="-81491">
        <dgm:presLayoutVars>
          <dgm:bulletEnabled val="1"/>
        </dgm:presLayoutVars>
      </dgm:prSet>
      <dgm:spPr/>
    </dgm:pt>
    <dgm:pt modelId="{2A3508CD-6025-47F4-A083-DBB1CB9C9053}" type="pres">
      <dgm:prSet presAssocID="{46B68761-C712-499D-B45F-ABBF5EFCA44E}" presName="aSpac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85DD48BE-C743-4213-9331-7AB802D4E47B}" type="pres">
      <dgm:prSet presAssocID="{2E68DD94-9ED6-48C0-AF3C-61A91BDF3896}" presName="comp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30ED3335-6D5F-4E68-975B-23AD67CC5A19}" type="pres">
      <dgm:prSet presAssocID="{2E68DD94-9ED6-48C0-AF3C-61A91BDF3896}" presName="aNode" presStyleLbl="bgShp" presStyleIdx="1" presStyleCnt="3"/>
      <dgm:spPr/>
    </dgm:pt>
    <dgm:pt modelId="{983A5055-655B-4176-BC7B-24470A92AFDD}" type="pres">
      <dgm:prSet presAssocID="{2E68DD94-9ED6-48C0-AF3C-61A91BDF3896}" presName="textNode" presStyleLbl="bgShp" presStyleIdx="1" presStyleCnt="3"/>
      <dgm:spPr/>
    </dgm:pt>
    <dgm:pt modelId="{C4E0242E-6F47-46A1-9853-E76CE2E34183}" type="pres">
      <dgm:prSet presAssocID="{2E68DD94-9ED6-48C0-AF3C-61A91BDF3896}" presName="compChild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797161E2-7085-48E8-9063-98763303ADBC}" type="pres">
      <dgm:prSet presAssocID="{2E68DD94-9ED6-48C0-AF3C-61A91BDF3896}" presName="theInnerList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154FADF5-248C-462A-AC3D-1A619AD35CC0}" type="pres">
      <dgm:prSet presAssocID="{713B9F58-F563-4F5A-AA91-4609A0AEED95}" presName="childNode" presStyleLbl="node1" presStyleIdx="2" presStyleCnt="8" custScaleX="114617" custScaleY="313867" custLinFactY="-66701" custLinFactNeighborX="-540" custLinFactNeighborY="-100000">
        <dgm:presLayoutVars>
          <dgm:bulletEnabled val="1"/>
        </dgm:presLayoutVars>
      </dgm:prSet>
      <dgm:spPr/>
    </dgm:pt>
    <dgm:pt modelId="{94811B51-5DA8-4443-846C-E45845184F8D}" type="pres">
      <dgm:prSet presAssocID="{713B9F58-F563-4F5A-AA91-4609A0AEED95}" presName="aSpace2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7E8735A5-C11C-4E1D-8EF9-7A89593455F0}" type="pres">
      <dgm:prSet presAssocID="{D6A0428A-1142-4F99-8B3B-159A2A79D88D}" presName="childNode" presStyleLbl="node1" presStyleIdx="3" presStyleCnt="8" custScaleX="113859" custScaleY="264563" custLinFactY="-17383" custLinFactNeighborX="-1298" custLinFactNeighborY="-100000">
        <dgm:presLayoutVars>
          <dgm:bulletEnabled val="1"/>
        </dgm:presLayoutVars>
      </dgm:prSet>
      <dgm:spPr/>
    </dgm:pt>
    <dgm:pt modelId="{92975E0E-F40E-473F-90E7-395185E4387C}" type="pres">
      <dgm:prSet presAssocID="{D6A0428A-1142-4F99-8B3B-159A2A79D88D}" presName="aSpace2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EBE3E362-8A22-4FFF-9DA7-D4A17A24675F}" type="pres">
      <dgm:prSet presAssocID="{6855B26A-857E-433A-B961-47AD60A69AC5}" presName="childNode" presStyleLbl="node1" presStyleIdx="4" presStyleCnt="8" custScaleX="110072" custScaleY="270241" custLinFactNeighborX="-541" custLinFactNeighborY="-4633">
        <dgm:presLayoutVars>
          <dgm:bulletEnabled val="1"/>
        </dgm:presLayoutVars>
      </dgm:prSet>
      <dgm:spPr/>
    </dgm:pt>
    <dgm:pt modelId="{80710494-6D98-4356-91E4-B477460BEFD1}" type="pres">
      <dgm:prSet presAssocID="{2E68DD94-9ED6-48C0-AF3C-61A91BDF3896}" presName="aSpac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21A3D35A-9D67-4FD3-A36F-2A01CF153135}" type="pres">
      <dgm:prSet presAssocID="{DB3874A3-D4CD-496E-897D-E5F9AB1A6AB3}" presName="comp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AE42099A-F968-46CD-B1C3-58E5D044092C}" type="pres">
      <dgm:prSet presAssocID="{DB3874A3-D4CD-496E-897D-E5F9AB1A6AB3}" presName="aNode" presStyleLbl="bgShp" presStyleIdx="2" presStyleCnt="3"/>
      <dgm:spPr/>
    </dgm:pt>
    <dgm:pt modelId="{8A085C3A-9E32-4C21-9486-FDFAC9A9E2DF}" type="pres">
      <dgm:prSet presAssocID="{DB3874A3-D4CD-496E-897D-E5F9AB1A6AB3}" presName="textNode" presStyleLbl="bgShp" presStyleIdx="2" presStyleCnt="3"/>
      <dgm:spPr/>
    </dgm:pt>
    <dgm:pt modelId="{0078AC2C-BC67-4919-A42E-7960995A0D97}" type="pres">
      <dgm:prSet presAssocID="{DB3874A3-D4CD-496E-897D-E5F9AB1A6AB3}" presName="compChild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E5F8F3DB-61FA-4CFB-BA9A-21B4CE812BFD}" type="pres">
      <dgm:prSet presAssocID="{DB3874A3-D4CD-496E-897D-E5F9AB1A6AB3}" presName="theInnerList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262C3B82-2B55-4823-9319-7DDA7AD62CA5}" type="pres">
      <dgm:prSet presAssocID="{E6282272-F923-44D7-AC0F-D59697FEE2B2}" presName="childNode" presStyleLbl="node1" presStyleIdx="5" presStyleCnt="8" custLinFactY="-11761" custLinFactNeighborX="21" custLinFactNeighborY="-100000">
        <dgm:presLayoutVars>
          <dgm:bulletEnabled val="1"/>
        </dgm:presLayoutVars>
      </dgm:prSet>
      <dgm:spPr/>
    </dgm:pt>
    <dgm:pt modelId="{9EC42299-158D-4487-8BEB-D030E37734B4}" type="pres">
      <dgm:prSet presAssocID="{E6282272-F923-44D7-AC0F-D59697FEE2B2}" presName="aSpace2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621FE9CA-F2B0-4E24-A3C9-46D75308F2D4}" type="pres">
      <dgm:prSet presAssocID="{67B62699-C203-4F31-BD5A-3E3835A86282}" presName="childNode" presStyleLbl="node1" presStyleIdx="6" presStyleCnt="8" custLinFactY="-1546" custLinFactNeighborX="21" custLinFactNeighborY="-100000">
        <dgm:presLayoutVars>
          <dgm:bulletEnabled val="1"/>
        </dgm:presLayoutVars>
      </dgm:prSet>
      <dgm:spPr/>
    </dgm:pt>
    <dgm:pt modelId="{7AF5DB44-36AD-40EA-8500-E597CB6F2F95}" type="pres">
      <dgm:prSet presAssocID="{67B62699-C203-4F31-BD5A-3E3835A86282}" presName="aSpace2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C0E7B1FD-14E3-44E1-9465-5778B3842087}" type="pres">
      <dgm:prSet presAssocID="{16A377B8-9B83-4AE1-A547-BBD08380B896}" presName="childNode" presStyleLbl="node1" presStyleIdx="7" presStyleCnt="8" custLinFactNeighborX="21" custLinFactNeighborY="-43645">
        <dgm:presLayoutVars>
          <dgm:bulletEnabled val="1"/>
        </dgm:presLayoutVars>
      </dgm:prSet>
      <dgm:spPr/>
    </dgm:pt>
  </dgm:ptLst>
  <dgm:cxnLst>
    <dgm:cxn modelId="{C69B8C0D-F2EC-4A79-86E5-DF512F7B1240}" srcId="{DB3874A3-D4CD-496E-897D-E5F9AB1A6AB3}" destId="{16A377B8-9B83-4AE1-A547-BBD08380B896}" srcOrd="2" destOrd="0" parTransId="{1B17D997-F8BF-4ACE-877B-4C6D97BB5777}" sibTransId="{4FFA0527-0517-4923-BD4F-A96A4F36FD33}"/>
    <dgm:cxn modelId="{B17A0D1C-447B-4FE3-AE66-A84B46243179}" type="presOf" srcId="{E6282272-F923-44D7-AC0F-D59697FEE2B2}" destId="{262C3B82-2B55-4823-9319-7DDA7AD62CA5}" srcOrd="0" destOrd="0" presId="urn:microsoft.com/office/officeart/2005/8/layout/lProcess2"/>
    <dgm:cxn modelId="{32AD2628-712E-4600-A1A1-F74801737945}" type="presOf" srcId="{8B26BF05-C96D-4BAE-A5CD-D9EE55CBBBA5}" destId="{86EE73AF-C3D6-490A-B208-FBD68B24918A}" srcOrd="0" destOrd="0" presId="urn:microsoft.com/office/officeart/2005/8/layout/lProcess2"/>
    <dgm:cxn modelId="{BC94AA2E-76E2-4B48-9F56-F75B266B01E8}" type="presOf" srcId="{46B68761-C712-499D-B45F-ABBF5EFCA44E}" destId="{EAB4816F-7A29-4BC4-B09E-A6684F1C5DAE}" srcOrd="0" destOrd="0" presId="urn:microsoft.com/office/officeart/2005/8/layout/lProcess2"/>
    <dgm:cxn modelId="{B8817933-C81E-4DA8-A366-DAAEBE0BF2B7}" type="presOf" srcId="{46B68761-C712-499D-B45F-ABBF5EFCA44E}" destId="{084CA19F-D870-4EF6-9048-EBDBE6BFE5AC}" srcOrd="1" destOrd="0" presId="urn:microsoft.com/office/officeart/2005/8/layout/lProcess2"/>
    <dgm:cxn modelId="{5C458261-32A9-47DA-A348-C39F15ECFD53}" srcId="{DB3874A3-D4CD-496E-897D-E5F9AB1A6AB3}" destId="{67B62699-C203-4F31-BD5A-3E3835A86282}" srcOrd="1" destOrd="0" parTransId="{CCFE9BF7-50BD-45BD-9F2D-1FAAF3B564C0}" sibTransId="{CA26B1C6-2491-429B-BAE3-BB75C354F8A1}"/>
    <dgm:cxn modelId="{44921D6B-913E-478B-8555-7F63486DF7A3}" srcId="{46B68761-C712-499D-B45F-ABBF5EFCA44E}" destId="{5E3763E7-82D2-45C9-A999-C4409E6DD584}" srcOrd="0" destOrd="0" parTransId="{8A56AE02-91CF-43F7-B1A3-F1FA94BC5BD1}" sibTransId="{6470873E-ABD6-4ED0-A1BA-BE29616E8B3E}"/>
    <dgm:cxn modelId="{1B540573-826E-4E49-9222-49146967BABE}" srcId="{2E68DD94-9ED6-48C0-AF3C-61A91BDF3896}" destId="{D6A0428A-1142-4F99-8B3B-159A2A79D88D}" srcOrd="1" destOrd="0" parTransId="{4CEEAC27-01B7-48FC-9BD6-4814B86578BD}" sibTransId="{F7C89B60-A8D2-41B5-8A47-277181740241}"/>
    <dgm:cxn modelId="{3756F173-1242-49E2-B8F9-01D06CFE9625}" srcId="{46B68761-C712-499D-B45F-ABBF5EFCA44E}" destId="{8B26BF05-C96D-4BAE-A5CD-D9EE55CBBBA5}" srcOrd="1" destOrd="0" parTransId="{85FDACF3-258D-4EFD-9DBB-1B765C9CE9B9}" sibTransId="{B5EC24F1-7598-42A0-84F6-87B3B7139334}"/>
    <dgm:cxn modelId="{4E717155-72A8-4FF4-A59B-BA9DB06B84A9}" srcId="{DB3874A3-D4CD-496E-897D-E5F9AB1A6AB3}" destId="{E6282272-F923-44D7-AC0F-D59697FEE2B2}" srcOrd="0" destOrd="0" parTransId="{DEC81858-4925-49CA-9BDC-4B5A5ACDF222}" sibTransId="{69E01087-EF10-4B68-8055-DB4C4010D9D4}"/>
    <dgm:cxn modelId="{F0358876-3A32-4A45-ACC2-4DFD7FD57ACF}" type="presOf" srcId="{67B62699-C203-4F31-BD5A-3E3835A86282}" destId="{621FE9CA-F2B0-4E24-A3C9-46D75308F2D4}" srcOrd="0" destOrd="0" presId="urn:microsoft.com/office/officeart/2005/8/layout/lProcess2"/>
    <dgm:cxn modelId="{D42EA880-4B19-4852-983A-EA60D2862C0D}" type="presOf" srcId="{DB3874A3-D4CD-496E-897D-E5F9AB1A6AB3}" destId="{AE42099A-F968-46CD-B1C3-58E5D044092C}" srcOrd="0" destOrd="0" presId="urn:microsoft.com/office/officeart/2005/8/layout/lProcess2"/>
    <dgm:cxn modelId="{A08FE481-7DE7-4490-9DB4-BB7339D30AAC}" type="presOf" srcId="{713B9F58-F563-4F5A-AA91-4609A0AEED95}" destId="{154FADF5-248C-462A-AC3D-1A619AD35CC0}" srcOrd="0" destOrd="0" presId="urn:microsoft.com/office/officeart/2005/8/layout/lProcess2"/>
    <dgm:cxn modelId="{8D39A882-E879-460E-A3AE-958FB97CA5F6}" type="presOf" srcId="{5E3763E7-82D2-45C9-A999-C4409E6DD584}" destId="{BA4ED760-60EC-44FB-9064-B208A37A8D66}" srcOrd="0" destOrd="0" presId="urn:microsoft.com/office/officeart/2005/8/layout/lProcess2"/>
    <dgm:cxn modelId="{1D19468C-7F96-447E-9FE3-B425BEF79AE2}" type="presOf" srcId="{D6A0428A-1142-4F99-8B3B-159A2A79D88D}" destId="{7E8735A5-C11C-4E1D-8EF9-7A89593455F0}" srcOrd="0" destOrd="0" presId="urn:microsoft.com/office/officeart/2005/8/layout/lProcess2"/>
    <dgm:cxn modelId="{5A852294-E3A4-462F-980C-6B349205C5BE}" srcId="{33B44F93-D2DE-4C2C-A8D3-7ADB71F40D07}" destId="{2E68DD94-9ED6-48C0-AF3C-61A91BDF3896}" srcOrd="1" destOrd="0" parTransId="{31E0F112-B15F-445C-A6E5-9BEFE0A3A505}" sibTransId="{9346AADC-C5CF-4481-867D-0B36D68CAA79}"/>
    <dgm:cxn modelId="{B60D51A1-ECDF-4E54-A703-925896EE2FB0}" type="presOf" srcId="{6855B26A-857E-433A-B961-47AD60A69AC5}" destId="{EBE3E362-8A22-4FFF-9DA7-D4A17A24675F}" srcOrd="0" destOrd="0" presId="urn:microsoft.com/office/officeart/2005/8/layout/lProcess2"/>
    <dgm:cxn modelId="{4EEA50AC-99DA-49A1-9255-C079BFA96791}" srcId="{2E68DD94-9ED6-48C0-AF3C-61A91BDF3896}" destId="{6855B26A-857E-433A-B961-47AD60A69AC5}" srcOrd="2" destOrd="0" parTransId="{FA30953A-561F-4154-83DE-87AFC698C8F7}" sibTransId="{4995570A-0BEB-4244-B054-F91CF8CCC5E9}"/>
    <dgm:cxn modelId="{886854AF-A801-4F94-BFF6-CB0F78677958}" srcId="{33B44F93-D2DE-4C2C-A8D3-7ADB71F40D07}" destId="{DB3874A3-D4CD-496E-897D-E5F9AB1A6AB3}" srcOrd="2" destOrd="0" parTransId="{E4A4C68D-DFFF-472E-B12A-F7B4426074E6}" sibTransId="{225884C7-EC02-45D5-BD94-0608CE3D84AA}"/>
    <dgm:cxn modelId="{4D00C4BA-931D-450C-9175-F0016BA965D1}" srcId="{33B44F93-D2DE-4C2C-A8D3-7ADB71F40D07}" destId="{46B68761-C712-499D-B45F-ABBF5EFCA44E}" srcOrd="0" destOrd="0" parTransId="{0EA893C0-C788-457C-AB42-CF28E5B21CC4}" sibTransId="{E08D2205-B4FC-4B0E-B813-EE97449FF374}"/>
    <dgm:cxn modelId="{036682CF-9A0E-4D41-91D7-73386EC57A0A}" type="presOf" srcId="{2E68DD94-9ED6-48C0-AF3C-61A91BDF3896}" destId="{30ED3335-6D5F-4E68-975B-23AD67CC5A19}" srcOrd="0" destOrd="0" presId="urn:microsoft.com/office/officeart/2005/8/layout/lProcess2"/>
    <dgm:cxn modelId="{C116BCDF-605E-4B2A-A649-20AF8EBDE98F}" type="presOf" srcId="{33B44F93-D2DE-4C2C-A8D3-7ADB71F40D07}" destId="{7CB7FFC4-5633-4AE2-AA78-286604B5B7B7}" srcOrd="0" destOrd="0" presId="urn:microsoft.com/office/officeart/2005/8/layout/lProcess2"/>
    <dgm:cxn modelId="{960562E3-281C-4E21-A38F-7E6539AF6D43}" srcId="{2E68DD94-9ED6-48C0-AF3C-61A91BDF3896}" destId="{713B9F58-F563-4F5A-AA91-4609A0AEED95}" srcOrd="0" destOrd="0" parTransId="{F0AEAAEF-EDD5-42A7-8B9E-05F2CFB7E5E6}" sibTransId="{859BE974-817D-4B29-A7C8-387C07A0433A}"/>
    <dgm:cxn modelId="{EEC9A4E3-CD8B-48CF-9051-C4605BB5AE30}" type="presOf" srcId="{2E68DD94-9ED6-48C0-AF3C-61A91BDF3896}" destId="{983A5055-655B-4176-BC7B-24470A92AFDD}" srcOrd="1" destOrd="0" presId="urn:microsoft.com/office/officeart/2005/8/layout/lProcess2"/>
    <dgm:cxn modelId="{3D74A3F9-D739-4151-B655-C5DA89F51E34}" type="presOf" srcId="{DB3874A3-D4CD-496E-897D-E5F9AB1A6AB3}" destId="{8A085C3A-9E32-4C21-9486-FDFAC9A9E2DF}" srcOrd="1" destOrd="0" presId="urn:microsoft.com/office/officeart/2005/8/layout/lProcess2"/>
    <dgm:cxn modelId="{4A0925FC-7C06-4332-A51A-053602223B2E}" type="presOf" srcId="{16A377B8-9B83-4AE1-A547-BBD08380B896}" destId="{C0E7B1FD-14E3-44E1-9465-5778B3842087}" srcOrd="0" destOrd="0" presId="urn:microsoft.com/office/officeart/2005/8/layout/lProcess2"/>
    <dgm:cxn modelId="{5D1E4B22-9490-465F-A4CF-9B177490D3CB}" type="presParOf" srcId="{7CB7FFC4-5633-4AE2-AA78-286604B5B7B7}" destId="{C13C51C4-92C2-4567-A005-43B7479118B2}" srcOrd="0" destOrd="0" presId="urn:microsoft.com/office/officeart/2005/8/layout/lProcess2"/>
    <dgm:cxn modelId="{FF94BBCA-0F76-4EE6-B5D6-5D51BC4AE68C}" type="presParOf" srcId="{C13C51C4-92C2-4567-A005-43B7479118B2}" destId="{EAB4816F-7A29-4BC4-B09E-A6684F1C5DAE}" srcOrd="0" destOrd="0" presId="urn:microsoft.com/office/officeart/2005/8/layout/lProcess2"/>
    <dgm:cxn modelId="{B034B07D-1407-460A-9CEC-64BBC5255A1A}" type="presParOf" srcId="{C13C51C4-92C2-4567-A005-43B7479118B2}" destId="{084CA19F-D870-4EF6-9048-EBDBE6BFE5AC}" srcOrd="1" destOrd="0" presId="urn:microsoft.com/office/officeart/2005/8/layout/lProcess2"/>
    <dgm:cxn modelId="{40FC0BF0-EC28-481E-A42B-CF01FC83B55B}" type="presParOf" srcId="{C13C51C4-92C2-4567-A005-43B7479118B2}" destId="{A49300A7-BF92-4831-985F-10E5D22C3057}" srcOrd="2" destOrd="0" presId="urn:microsoft.com/office/officeart/2005/8/layout/lProcess2"/>
    <dgm:cxn modelId="{6A4D9E36-9B19-4DAC-805F-59055CE7AE89}" type="presParOf" srcId="{A49300A7-BF92-4831-985F-10E5D22C3057}" destId="{37A1AB33-E20E-4ABE-8ED1-55D546E70F7F}" srcOrd="0" destOrd="0" presId="urn:microsoft.com/office/officeart/2005/8/layout/lProcess2"/>
    <dgm:cxn modelId="{6C42822A-C427-45C5-934C-5903161BD349}" type="presParOf" srcId="{37A1AB33-E20E-4ABE-8ED1-55D546E70F7F}" destId="{BA4ED760-60EC-44FB-9064-B208A37A8D66}" srcOrd="0" destOrd="0" presId="urn:microsoft.com/office/officeart/2005/8/layout/lProcess2"/>
    <dgm:cxn modelId="{6C55EF61-E460-446C-9910-45C03A1546AA}" type="presParOf" srcId="{37A1AB33-E20E-4ABE-8ED1-55D546E70F7F}" destId="{665567A2-2B66-43C0-B883-ABAFB6D380CC}" srcOrd="1" destOrd="0" presId="urn:microsoft.com/office/officeart/2005/8/layout/lProcess2"/>
    <dgm:cxn modelId="{3091A638-284B-4313-9951-0F49425F32C1}" type="presParOf" srcId="{37A1AB33-E20E-4ABE-8ED1-55D546E70F7F}" destId="{86EE73AF-C3D6-490A-B208-FBD68B24918A}" srcOrd="2" destOrd="0" presId="urn:microsoft.com/office/officeart/2005/8/layout/lProcess2"/>
    <dgm:cxn modelId="{8FCE3A3C-8FC1-409E-828A-5A756059486B}" type="presParOf" srcId="{7CB7FFC4-5633-4AE2-AA78-286604B5B7B7}" destId="{2A3508CD-6025-47F4-A083-DBB1CB9C9053}" srcOrd="1" destOrd="0" presId="urn:microsoft.com/office/officeart/2005/8/layout/lProcess2"/>
    <dgm:cxn modelId="{1251CE3D-EFF6-48D9-B2E2-B6BA76819F68}" type="presParOf" srcId="{7CB7FFC4-5633-4AE2-AA78-286604B5B7B7}" destId="{85DD48BE-C743-4213-9331-7AB802D4E47B}" srcOrd="2" destOrd="0" presId="urn:microsoft.com/office/officeart/2005/8/layout/lProcess2"/>
    <dgm:cxn modelId="{4F52AB1A-C208-4621-9C8C-C02DFD287BE9}" type="presParOf" srcId="{85DD48BE-C743-4213-9331-7AB802D4E47B}" destId="{30ED3335-6D5F-4E68-975B-23AD67CC5A19}" srcOrd="0" destOrd="0" presId="urn:microsoft.com/office/officeart/2005/8/layout/lProcess2"/>
    <dgm:cxn modelId="{28486EF1-B554-42D7-876C-1975E09B4697}" type="presParOf" srcId="{85DD48BE-C743-4213-9331-7AB802D4E47B}" destId="{983A5055-655B-4176-BC7B-24470A92AFDD}" srcOrd="1" destOrd="0" presId="urn:microsoft.com/office/officeart/2005/8/layout/lProcess2"/>
    <dgm:cxn modelId="{C65C03C8-D825-4351-98AE-1BE43FBC8BC2}" type="presParOf" srcId="{85DD48BE-C743-4213-9331-7AB802D4E47B}" destId="{C4E0242E-6F47-46A1-9853-E76CE2E34183}" srcOrd="2" destOrd="0" presId="urn:microsoft.com/office/officeart/2005/8/layout/lProcess2"/>
    <dgm:cxn modelId="{7DC114AC-0BBF-479C-9318-BC49624422A8}" type="presParOf" srcId="{C4E0242E-6F47-46A1-9853-E76CE2E34183}" destId="{797161E2-7085-48E8-9063-98763303ADBC}" srcOrd="0" destOrd="0" presId="urn:microsoft.com/office/officeart/2005/8/layout/lProcess2"/>
    <dgm:cxn modelId="{FD07F33D-6400-4FCF-8B36-C2FBF01C20BB}" type="presParOf" srcId="{797161E2-7085-48E8-9063-98763303ADBC}" destId="{154FADF5-248C-462A-AC3D-1A619AD35CC0}" srcOrd="0" destOrd="0" presId="urn:microsoft.com/office/officeart/2005/8/layout/lProcess2"/>
    <dgm:cxn modelId="{DCAA76F3-D612-46EA-9514-F1BF29ED108E}" type="presParOf" srcId="{797161E2-7085-48E8-9063-98763303ADBC}" destId="{94811B51-5DA8-4443-846C-E45845184F8D}" srcOrd="1" destOrd="0" presId="urn:microsoft.com/office/officeart/2005/8/layout/lProcess2"/>
    <dgm:cxn modelId="{C68C1306-0356-4020-8EA4-0F074839B949}" type="presParOf" srcId="{797161E2-7085-48E8-9063-98763303ADBC}" destId="{7E8735A5-C11C-4E1D-8EF9-7A89593455F0}" srcOrd="2" destOrd="0" presId="urn:microsoft.com/office/officeart/2005/8/layout/lProcess2"/>
    <dgm:cxn modelId="{6A93E2A5-0C0B-488A-9786-38B60B4BA807}" type="presParOf" srcId="{797161E2-7085-48E8-9063-98763303ADBC}" destId="{92975E0E-F40E-473F-90E7-395185E4387C}" srcOrd="3" destOrd="0" presId="urn:microsoft.com/office/officeart/2005/8/layout/lProcess2"/>
    <dgm:cxn modelId="{B8F410A2-23EA-4994-B851-971396278F61}" type="presParOf" srcId="{797161E2-7085-48E8-9063-98763303ADBC}" destId="{EBE3E362-8A22-4FFF-9DA7-D4A17A24675F}" srcOrd="4" destOrd="0" presId="urn:microsoft.com/office/officeart/2005/8/layout/lProcess2"/>
    <dgm:cxn modelId="{90E69309-04C0-47D0-ADC7-002A6CF8CD23}" type="presParOf" srcId="{7CB7FFC4-5633-4AE2-AA78-286604B5B7B7}" destId="{80710494-6D98-4356-91E4-B477460BEFD1}" srcOrd="3" destOrd="0" presId="urn:microsoft.com/office/officeart/2005/8/layout/lProcess2"/>
    <dgm:cxn modelId="{C3713CA8-43E9-4874-B777-C006BE3AAC1C}" type="presParOf" srcId="{7CB7FFC4-5633-4AE2-AA78-286604B5B7B7}" destId="{21A3D35A-9D67-4FD3-A36F-2A01CF153135}" srcOrd="4" destOrd="0" presId="urn:microsoft.com/office/officeart/2005/8/layout/lProcess2"/>
    <dgm:cxn modelId="{74A26A33-1220-4B1A-8DFD-2E5BD0062594}" type="presParOf" srcId="{21A3D35A-9D67-4FD3-A36F-2A01CF153135}" destId="{AE42099A-F968-46CD-B1C3-58E5D044092C}" srcOrd="0" destOrd="0" presId="urn:microsoft.com/office/officeart/2005/8/layout/lProcess2"/>
    <dgm:cxn modelId="{3CC787DD-54F1-46B2-AB1C-D35209C7291C}" type="presParOf" srcId="{21A3D35A-9D67-4FD3-A36F-2A01CF153135}" destId="{8A085C3A-9E32-4C21-9486-FDFAC9A9E2DF}" srcOrd="1" destOrd="0" presId="urn:microsoft.com/office/officeart/2005/8/layout/lProcess2"/>
    <dgm:cxn modelId="{22F5EF8E-43D2-41C3-8E4E-7100740142C0}" type="presParOf" srcId="{21A3D35A-9D67-4FD3-A36F-2A01CF153135}" destId="{0078AC2C-BC67-4919-A42E-7960995A0D97}" srcOrd="2" destOrd="0" presId="urn:microsoft.com/office/officeart/2005/8/layout/lProcess2"/>
    <dgm:cxn modelId="{855A54C6-CFCE-4FCF-8EF6-F3028E5A8296}" type="presParOf" srcId="{0078AC2C-BC67-4919-A42E-7960995A0D97}" destId="{E5F8F3DB-61FA-4CFB-BA9A-21B4CE812BFD}" srcOrd="0" destOrd="0" presId="urn:microsoft.com/office/officeart/2005/8/layout/lProcess2"/>
    <dgm:cxn modelId="{E9B3F2A6-AB51-4BBB-828E-ECA674337C8A}" type="presParOf" srcId="{E5F8F3DB-61FA-4CFB-BA9A-21B4CE812BFD}" destId="{262C3B82-2B55-4823-9319-7DDA7AD62CA5}" srcOrd="0" destOrd="0" presId="urn:microsoft.com/office/officeart/2005/8/layout/lProcess2"/>
    <dgm:cxn modelId="{B06822B9-44C8-4E8C-A4D0-EC77E175067B}" type="presParOf" srcId="{E5F8F3DB-61FA-4CFB-BA9A-21B4CE812BFD}" destId="{9EC42299-158D-4487-8BEB-D030E37734B4}" srcOrd="1" destOrd="0" presId="urn:microsoft.com/office/officeart/2005/8/layout/lProcess2"/>
    <dgm:cxn modelId="{300F6784-6CB9-4270-B3A9-C65A870BA4CE}" type="presParOf" srcId="{E5F8F3DB-61FA-4CFB-BA9A-21B4CE812BFD}" destId="{621FE9CA-F2B0-4E24-A3C9-46D75308F2D4}" srcOrd="2" destOrd="0" presId="urn:microsoft.com/office/officeart/2005/8/layout/lProcess2"/>
    <dgm:cxn modelId="{95945A6F-AFA6-4FED-A0F4-9D1B2968E99C}" type="presParOf" srcId="{E5F8F3DB-61FA-4CFB-BA9A-21B4CE812BFD}" destId="{7AF5DB44-36AD-40EA-8500-E597CB6F2F95}" srcOrd="3" destOrd="0" presId="urn:microsoft.com/office/officeart/2005/8/layout/lProcess2"/>
    <dgm:cxn modelId="{A72B8C8C-5B43-4BE1-A883-DDC66E29D7C9}" type="presParOf" srcId="{E5F8F3DB-61FA-4CFB-BA9A-21B4CE812BFD}" destId="{C0E7B1FD-14E3-44E1-9465-5778B384208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E7BD77-865A-4C99-946F-B47D203F890E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E086FC5-FB9C-42D1-930E-AF2447E28322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olSlant"/>
        </a:sp3d>
      </dgm:spPr>
      <dgm:t>
        <a:bodyPr/>
        <a:lstStyle/>
        <a:p>
          <a:pPr>
            <a:buNone/>
          </a:pPr>
          <a:r>
            <a:rPr lang="pl-PL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Strukovne škole od                          3 god.</a:t>
          </a:r>
          <a:endParaRPr lang="hr-H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D6C8DDE-B28A-46F4-A8B8-2A7FA908DB51}" type="parTrans" cxnId="{76AF02AE-64A0-4721-82E8-02035D0D127F}">
      <dgm:prSet/>
      <dgm:spPr/>
      <dgm:t>
        <a:bodyPr/>
        <a:lstStyle/>
        <a:p>
          <a:endParaRPr lang="hr-HR"/>
        </a:p>
      </dgm:t>
    </dgm:pt>
    <dgm:pt modelId="{CC6C3A3C-D7DF-4636-9C04-8CD69BA5ED0C}" type="sibTrans" cxnId="{76AF02AE-64A0-4721-82E8-02035D0D127F}">
      <dgm:prSet/>
      <dgm:spPr/>
      <dgm:t>
        <a:bodyPr/>
        <a:lstStyle/>
        <a:p>
          <a:endParaRPr lang="hr-HR"/>
        </a:p>
      </dgm:t>
    </dgm:pt>
    <dgm:pt modelId="{9A2E11A8-AC54-4BA8-894C-FC535E732709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olSlant"/>
        </a:sp3d>
      </dgm:spPr>
      <dgm:t>
        <a:bodyPr/>
        <a:lstStyle/>
        <a:p>
          <a:pPr>
            <a:buNone/>
          </a:pPr>
          <a:r>
            <a:rPr lang="hr-H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Gimnazije i strukovne škole od    4/5 god.</a:t>
          </a:r>
        </a:p>
      </dgm:t>
    </dgm:pt>
    <dgm:pt modelId="{6C9CDC94-1928-4798-B267-63F7EA6BF745}" type="parTrans" cxnId="{593EEDCE-387C-4BBA-8AFD-5B4ADAF34FF2}">
      <dgm:prSet/>
      <dgm:spPr/>
      <dgm:t>
        <a:bodyPr/>
        <a:lstStyle/>
        <a:p>
          <a:endParaRPr lang="hr-HR"/>
        </a:p>
      </dgm:t>
    </dgm:pt>
    <dgm:pt modelId="{483A9C58-5128-45BC-8D5B-8534DBA6DA82}" type="sibTrans" cxnId="{593EEDCE-387C-4BBA-8AFD-5B4ADAF34FF2}">
      <dgm:prSet/>
      <dgm:spPr/>
      <dgm:t>
        <a:bodyPr/>
        <a:lstStyle/>
        <a:p>
          <a:endParaRPr lang="hr-HR"/>
        </a:p>
      </dgm:t>
    </dgm:pt>
    <dgm:pt modelId="{AB1548FA-D5CC-4633-A18C-FC395A5BC6B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buChar char="•"/>
          </a:pPr>
          <a:r>
            <a:rPr lang="hr-HR" sz="2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zaključne ocjene u 7. i 8.r.                         iz </a:t>
          </a:r>
          <a:r>
            <a:rPr lang="pl-PL" sz="2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Hj, M i Ej</a:t>
          </a:r>
          <a:endParaRPr lang="hr-HR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E4526A0-96AC-45B9-9188-0E858A9CCCB8}" type="parTrans" cxnId="{DFF18CBE-4F01-4337-A9FC-07AACC8BE131}">
      <dgm:prSet/>
      <dgm:spPr/>
      <dgm:t>
        <a:bodyPr/>
        <a:lstStyle/>
        <a:p>
          <a:endParaRPr lang="hr-HR"/>
        </a:p>
      </dgm:t>
    </dgm:pt>
    <dgm:pt modelId="{2BB26C0E-2A89-4D8D-8F46-854179C5BDAF}" type="sibTrans" cxnId="{DFF18CBE-4F01-4337-A9FC-07AACC8BE131}">
      <dgm:prSet/>
      <dgm:spPr/>
      <dgm:t>
        <a:bodyPr/>
        <a:lstStyle/>
        <a:p>
          <a:endParaRPr lang="hr-HR"/>
        </a:p>
      </dgm:t>
    </dgm:pt>
    <dgm:pt modelId="{1F43FDBB-A81E-4AD4-A601-9C32D036DEE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buChar char="•"/>
          </a:pPr>
          <a:endParaRPr lang="hr-HR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9C984CA-70B9-41D2-B6F0-FD6B3E212FC5}" type="parTrans" cxnId="{C49DBAE0-998A-44B6-82C4-AC21F2EAFBD9}">
      <dgm:prSet/>
      <dgm:spPr/>
      <dgm:t>
        <a:bodyPr/>
        <a:lstStyle/>
        <a:p>
          <a:endParaRPr lang="hr-HR"/>
        </a:p>
      </dgm:t>
    </dgm:pt>
    <dgm:pt modelId="{FB71C5BC-7FD4-4A44-A168-F27E79ECCD3D}" type="sibTrans" cxnId="{C49DBAE0-998A-44B6-82C4-AC21F2EAFBD9}">
      <dgm:prSet/>
      <dgm:spPr/>
      <dgm:t>
        <a:bodyPr/>
        <a:lstStyle/>
        <a:p>
          <a:endParaRPr lang="hr-HR"/>
        </a:p>
      </dgm:t>
    </dgm:pt>
    <dgm:pt modelId="{BCE360C7-8FD7-4D13-B4BE-A091D085AD8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1">
          <a:gsLst>
            <a:gs pos="0">
              <a:srgbClr val="8064A2">
                <a:tint val="50000"/>
                <a:satMod val="300000"/>
              </a:srgbClr>
            </a:gs>
            <a:gs pos="35000">
              <a:srgbClr val="8064A2">
                <a:tint val="37000"/>
                <a:satMod val="300000"/>
              </a:srgbClr>
            </a:gs>
            <a:gs pos="100000">
              <a:srgbClr val="8064A2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buChar char="•"/>
          </a:pPr>
          <a:r>
            <a:rPr lang="hr-HR" sz="2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zaključne ocjene u 7. i 8.r.                                    </a:t>
          </a:r>
          <a:r>
            <a:rPr lang="pl-PL" sz="2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Hj, M i Ej + 3 nast.pred.</a:t>
          </a:r>
          <a:endParaRPr lang="hr-HR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E08C8C2-BBB6-48DE-B8CE-E0DED06EEA8F}" type="parTrans" cxnId="{57BD73DF-9BCA-4C2A-9425-EB7320957DFD}">
      <dgm:prSet/>
      <dgm:spPr/>
      <dgm:t>
        <a:bodyPr/>
        <a:lstStyle/>
        <a:p>
          <a:endParaRPr lang="hr-HR"/>
        </a:p>
      </dgm:t>
    </dgm:pt>
    <dgm:pt modelId="{80B5A212-643D-4A60-A12E-28B0EACE9E6F}" type="sibTrans" cxnId="{57BD73DF-9BCA-4C2A-9425-EB7320957DFD}">
      <dgm:prSet/>
      <dgm:spPr/>
      <dgm:t>
        <a:bodyPr/>
        <a:lstStyle/>
        <a:p>
          <a:endParaRPr lang="hr-HR"/>
        </a:p>
      </dgm:t>
    </dgm:pt>
    <dgm:pt modelId="{1BCF0F9D-A436-4C28-AC32-7B751D3CED5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1">
          <a:gsLst>
            <a:gs pos="0">
              <a:srgbClr val="8064A2">
                <a:tint val="50000"/>
                <a:satMod val="300000"/>
              </a:srgbClr>
            </a:gs>
            <a:gs pos="35000">
              <a:srgbClr val="8064A2">
                <a:tint val="37000"/>
                <a:satMod val="300000"/>
              </a:srgbClr>
            </a:gs>
            <a:gs pos="100000">
              <a:srgbClr val="8064A2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buChar char="•"/>
          </a:pPr>
          <a:endParaRPr lang="hr-HR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E837803-D604-4889-868D-4060CC545C86}" type="parTrans" cxnId="{10FA10DD-270F-4F5E-BEBB-C9E840BE836C}">
      <dgm:prSet/>
      <dgm:spPr/>
      <dgm:t>
        <a:bodyPr/>
        <a:lstStyle/>
        <a:p>
          <a:endParaRPr lang="hr-HR"/>
        </a:p>
      </dgm:t>
    </dgm:pt>
    <dgm:pt modelId="{22C45B16-24C5-4170-A0DE-EE8D3FD1D02D}" type="sibTrans" cxnId="{10FA10DD-270F-4F5E-BEBB-C9E840BE836C}">
      <dgm:prSet/>
      <dgm:spPr/>
      <dgm:t>
        <a:bodyPr/>
        <a:lstStyle/>
        <a:p>
          <a:endParaRPr lang="hr-HR"/>
        </a:p>
      </dgm:t>
    </dgm:pt>
    <dgm:pt modelId="{BF1008B6-FAFF-4A66-9BCF-763845298C8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buChar char="•"/>
          </a:pPr>
          <a:r>
            <a:rPr lang="pl-PL" sz="2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max. 50 bod.</a:t>
          </a:r>
          <a:endParaRPr lang="hr-HR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9C7A584-A198-4F2F-A471-2F8F7C54D22A}" type="parTrans" cxnId="{7203EEB7-2609-4F02-80F1-C65AFC27ECEE}">
      <dgm:prSet/>
      <dgm:spPr/>
      <dgm:t>
        <a:bodyPr/>
        <a:lstStyle/>
        <a:p>
          <a:endParaRPr lang="hr-HR"/>
        </a:p>
      </dgm:t>
    </dgm:pt>
    <dgm:pt modelId="{5B168544-5FBA-4219-9E82-1F24C566B3B5}" type="sibTrans" cxnId="{7203EEB7-2609-4F02-80F1-C65AFC27ECEE}">
      <dgm:prSet/>
      <dgm:spPr/>
      <dgm:t>
        <a:bodyPr/>
        <a:lstStyle/>
        <a:p>
          <a:endParaRPr lang="hr-HR"/>
        </a:p>
      </dgm:t>
    </dgm:pt>
    <dgm:pt modelId="{E2BE9C9E-E9CC-4502-9D73-03777BDEA9A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1">
          <a:gsLst>
            <a:gs pos="0">
              <a:srgbClr val="8064A2">
                <a:tint val="50000"/>
                <a:satMod val="300000"/>
              </a:srgbClr>
            </a:gs>
            <a:gs pos="35000">
              <a:srgbClr val="8064A2">
                <a:tint val="37000"/>
                <a:satMod val="300000"/>
              </a:srgbClr>
            </a:gs>
            <a:gs pos="100000">
              <a:srgbClr val="8064A2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buChar char="•"/>
          </a:pPr>
          <a:r>
            <a:rPr lang="hr-HR" sz="2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Max</a:t>
          </a:r>
          <a:r>
            <a:rPr lang="hr-HR" sz="2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80 bod.</a:t>
          </a:r>
        </a:p>
      </dgm:t>
    </dgm:pt>
    <dgm:pt modelId="{0E33AE90-CF7D-4A07-B628-9435816E21AC}" type="parTrans" cxnId="{AA2F41D1-F6E3-421F-8F28-9241FCC3EC0C}">
      <dgm:prSet/>
      <dgm:spPr/>
      <dgm:t>
        <a:bodyPr/>
        <a:lstStyle/>
        <a:p>
          <a:endParaRPr lang="hr-HR"/>
        </a:p>
      </dgm:t>
    </dgm:pt>
    <dgm:pt modelId="{AEDAAC03-4814-488F-AD03-A720BE6A64C9}" type="sibTrans" cxnId="{AA2F41D1-F6E3-421F-8F28-9241FCC3EC0C}">
      <dgm:prSet/>
      <dgm:spPr/>
      <dgm:t>
        <a:bodyPr/>
        <a:lstStyle/>
        <a:p>
          <a:endParaRPr lang="hr-HR"/>
        </a:p>
      </dgm:t>
    </dgm:pt>
    <dgm:pt modelId="{6A7112F6-FBA4-48E6-9906-0997797034B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buChar char="•"/>
          </a:pPr>
          <a:r>
            <a:rPr lang="hr-HR" sz="2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Opći uspjeh 5.-8.r. na dvije </a:t>
          </a:r>
          <a:r>
            <a:rPr lang="hr-HR" sz="2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decim</a:t>
          </a:r>
          <a:r>
            <a:rPr lang="hr-HR" sz="2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</a:t>
          </a:r>
        </a:p>
      </dgm:t>
    </dgm:pt>
    <dgm:pt modelId="{C1AF5DFD-01E8-40BE-A2D6-7EF23E891F4B}" type="parTrans" cxnId="{BD77999A-9F36-4041-9F4D-E6D7038E4214}">
      <dgm:prSet/>
      <dgm:spPr/>
      <dgm:t>
        <a:bodyPr/>
        <a:lstStyle/>
        <a:p>
          <a:endParaRPr lang="hr-HR"/>
        </a:p>
      </dgm:t>
    </dgm:pt>
    <dgm:pt modelId="{EDB96CF3-CBFB-41A9-BD8E-F3C7BC4BF51B}" type="sibTrans" cxnId="{BD77999A-9F36-4041-9F4D-E6D7038E4214}">
      <dgm:prSet/>
      <dgm:spPr/>
      <dgm:t>
        <a:bodyPr/>
        <a:lstStyle/>
        <a:p>
          <a:endParaRPr lang="hr-HR"/>
        </a:p>
      </dgm:t>
    </dgm:pt>
    <dgm:pt modelId="{C990FED8-1C92-475C-84B3-9B30BC943A4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1">
          <a:gsLst>
            <a:gs pos="0">
              <a:srgbClr val="8064A2">
                <a:tint val="50000"/>
                <a:satMod val="300000"/>
              </a:srgbClr>
            </a:gs>
            <a:gs pos="35000">
              <a:srgbClr val="8064A2">
                <a:tint val="37000"/>
                <a:satMod val="300000"/>
              </a:srgbClr>
            </a:gs>
            <a:gs pos="100000">
              <a:srgbClr val="8064A2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buChar char="•"/>
          </a:pPr>
          <a:r>
            <a:rPr lang="hr-HR" sz="2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Opći uspjeh 5.-8.r. na dvije </a:t>
          </a:r>
          <a:r>
            <a:rPr lang="hr-HR" sz="2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decim</a:t>
          </a:r>
          <a:r>
            <a:rPr lang="hr-HR" sz="2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</a:t>
          </a:r>
        </a:p>
      </dgm:t>
    </dgm:pt>
    <dgm:pt modelId="{9BDBEFCE-A058-4119-9E34-4F865E5CCF92}" type="parTrans" cxnId="{4AA41490-F2EC-4D92-A0FD-ACE8C08E9F54}">
      <dgm:prSet/>
      <dgm:spPr/>
      <dgm:t>
        <a:bodyPr/>
        <a:lstStyle/>
        <a:p>
          <a:endParaRPr lang="hr-HR"/>
        </a:p>
      </dgm:t>
    </dgm:pt>
    <dgm:pt modelId="{C454E2D6-58DE-424A-AEFA-C3E8F8EF4FDF}" type="sibTrans" cxnId="{4AA41490-F2EC-4D92-A0FD-ACE8C08E9F54}">
      <dgm:prSet/>
      <dgm:spPr/>
      <dgm:t>
        <a:bodyPr/>
        <a:lstStyle/>
        <a:p>
          <a:endParaRPr lang="hr-HR"/>
        </a:p>
      </dgm:t>
    </dgm:pt>
    <dgm:pt modelId="{EFE7F5FC-68ED-4B16-AE13-60934771EA09}" type="pres">
      <dgm:prSet presAssocID="{8CE7BD77-865A-4C99-946F-B47D203F890E}" presName="Name0" presStyleCnt="0">
        <dgm:presLayoutVars>
          <dgm:dir/>
          <dgm:animLvl val="lvl"/>
          <dgm:resizeHandles/>
        </dgm:presLayoutVars>
      </dgm:prSet>
      <dgm:spPr/>
    </dgm:pt>
    <dgm:pt modelId="{E101B5E8-1F38-425B-A62F-5BD7F310C849}" type="pres">
      <dgm:prSet presAssocID="{5E086FC5-FB9C-42D1-930E-AF2447E28322}" presName="linNod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92BA1DE-F6B3-495A-AE8F-C57093F37812}" type="pres">
      <dgm:prSet presAssocID="{5E086FC5-FB9C-42D1-930E-AF2447E28322}" presName="parentShp" presStyleLbl="node1" presStyleIdx="0" presStyleCnt="2" custScaleX="75255">
        <dgm:presLayoutVars>
          <dgm:bulletEnabled val="1"/>
        </dgm:presLayoutVars>
      </dgm:prSet>
      <dgm:spPr>
        <a:xfrm>
          <a:off x="0" y="670"/>
          <a:ext cx="3114696" cy="2614961"/>
        </a:xfrm>
        <a:prstGeom prst="roundRect">
          <a:avLst/>
        </a:prstGeom>
      </dgm:spPr>
    </dgm:pt>
    <dgm:pt modelId="{1C2A6BE0-8F45-4AAB-8A2B-2E2E8FC2BF5C}" type="pres">
      <dgm:prSet presAssocID="{5E086FC5-FB9C-42D1-930E-AF2447E28322}" presName="childShp" presStyleLbl="bgAccFollowNode1" presStyleIdx="0" presStyleCnt="2">
        <dgm:presLayoutVars>
          <dgm:bulletEnabled val="1"/>
        </dgm:presLayoutVars>
      </dgm:prSet>
      <dgm:spPr>
        <a:xfrm>
          <a:off x="3114696" y="670"/>
          <a:ext cx="4672045" cy="2614961"/>
        </a:xfrm>
        <a:prstGeom prst="rightArrow">
          <a:avLst>
            <a:gd name="adj1" fmla="val 75000"/>
            <a:gd name="adj2" fmla="val 50000"/>
          </a:avLst>
        </a:prstGeom>
      </dgm:spPr>
    </dgm:pt>
    <dgm:pt modelId="{689426B9-FF5E-41E9-98B0-18BD8BA4926C}" type="pres">
      <dgm:prSet presAssocID="{CC6C3A3C-D7DF-4636-9C04-8CD69BA5ED0C}" presName="spacing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280C2E09-010B-4F70-81E9-113636A8E76E}" type="pres">
      <dgm:prSet presAssocID="{9A2E11A8-AC54-4BA8-894C-FC535E732709}" presName="linNod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CB0C055-42A1-43CF-8553-CD0B35A976CB}" type="pres">
      <dgm:prSet presAssocID="{9A2E11A8-AC54-4BA8-894C-FC535E732709}" presName="parentShp" presStyleLbl="node1" presStyleIdx="1" presStyleCnt="2" custScaleX="79986">
        <dgm:presLayoutVars>
          <dgm:bulletEnabled val="1"/>
        </dgm:presLayoutVars>
      </dgm:prSet>
      <dgm:spPr>
        <a:xfrm>
          <a:off x="0" y="2877128"/>
          <a:ext cx="3114696" cy="2614961"/>
        </a:xfrm>
        <a:prstGeom prst="roundRect">
          <a:avLst/>
        </a:prstGeom>
      </dgm:spPr>
    </dgm:pt>
    <dgm:pt modelId="{17E7C473-C1CF-4E36-B2FE-D6CF07C45322}" type="pres">
      <dgm:prSet presAssocID="{9A2E11A8-AC54-4BA8-894C-FC535E732709}" presName="childShp" presStyleLbl="bgAccFollowNode1" presStyleIdx="1" presStyleCnt="2">
        <dgm:presLayoutVars>
          <dgm:bulletEnabled val="1"/>
        </dgm:presLayoutVars>
      </dgm:prSet>
      <dgm:spPr>
        <a:xfrm>
          <a:off x="3114696" y="2877128"/>
          <a:ext cx="4672045" cy="2614961"/>
        </a:xfrm>
        <a:prstGeom prst="rightArrow">
          <a:avLst>
            <a:gd name="adj1" fmla="val 75000"/>
            <a:gd name="adj2" fmla="val 50000"/>
          </a:avLst>
        </a:prstGeom>
      </dgm:spPr>
    </dgm:pt>
  </dgm:ptLst>
  <dgm:cxnLst>
    <dgm:cxn modelId="{3BA3C501-9362-404A-BCDF-1BB7DB9D93C4}" type="presOf" srcId="{1F43FDBB-A81E-4AD4-A601-9C32D036DEEE}" destId="{1C2A6BE0-8F45-4AAB-8A2B-2E2E8FC2BF5C}" srcOrd="0" destOrd="3" presId="urn:microsoft.com/office/officeart/2005/8/layout/vList6"/>
    <dgm:cxn modelId="{2402A31C-F40B-43B5-996A-E9F5E967B296}" type="presOf" srcId="{BCE360C7-8FD7-4D13-B4BE-A091D085AD8C}" destId="{17E7C473-C1CF-4E36-B2FE-D6CF07C45322}" srcOrd="0" destOrd="1" presId="urn:microsoft.com/office/officeart/2005/8/layout/vList6"/>
    <dgm:cxn modelId="{C052502E-E720-46D3-8A81-CFE8D72ADFCF}" type="presOf" srcId="{8CE7BD77-865A-4C99-946F-B47D203F890E}" destId="{EFE7F5FC-68ED-4B16-AE13-60934771EA09}" srcOrd="0" destOrd="0" presId="urn:microsoft.com/office/officeart/2005/8/layout/vList6"/>
    <dgm:cxn modelId="{59071F5D-5D5B-4EE8-8DA7-1E40F61912E3}" type="presOf" srcId="{C990FED8-1C92-475C-84B3-9B30BC943A41}" destId="{17E7C473-C1CF-4E36-B2FE-D6CF07C45322}" srcOrd="0" destOrd="0" presId="urn:microsoft.com/office/officeart/2005/8/layout/vList6"/>
    <dgm:cxn modelId="{829D926A-5D46-48D6-AEF2-DFFBCBD7744E}" type="presOf" srcId="{AB1548FA-D5CC-4633-A18C-FC395A5BC6B5}" destId="{1C2A6BE0-8F45-4AAB-8A2B-2E2E8FC2BF5C}" srcOrd="0" destOrd="1" presId="urn:microsoft.com/office/officeart/2005/8/layout/vList6"/>
    <dgm:cxn modelId="{B34D037E-9433-4B22-BB42-D839B409C82C}" type="presOf" srcId="{1BCF0F9D-A436-4C28-AC32-7B751D3CED56}" destId="{17E7C473-C1CF-4E36-B2FE-D6CF07C45322}" srcOrd="0" destOrd="3" presId="urn:microsoft.com/office/officeart/2005/8/layout/vList6"/>
    <dgm:cxn modelId="{438F3582-BE21-4CD2-A1CE-BE5D31CFBB99}" type="presOf" srcId="{5E086FC5-FB9C-42D1-930E-AF2447E28322}" destId="{992BA1DE-F6B3-495A-AE8F-C57093F37812}" srcOrd="0" destOrd="0" presId="urn:microsoft.com/office/officeart/2005/8/layout/vList6"/>
    <dgm:cxn modelId="{4AA41490-F2EC-4D92-A0FD-ACE8C08E9F54}" srcId="{9A2E11A8-AC54-4BA8-894C-FC535E732709}" destId="{C990FED8-1C92-475C-84B3-9B30BC943A41}" srcOrd="0" destOrd="0" parTransId="{9BDBEFCE-A058-4119-9E34-4F865E5CCF92}" sibTransId="{C454E2D6-58DE-424A-AEFA-C3E8F8EF4FDF}"/>
    <dgm:cxn modelId="{BD77999A-9F36-4041-9F4D-E6D7038E4214}" srcId="{5E086FC5-FB9C-42D1-930E-AF2447E28322}" destId="{6A7112F6-FBA4-48E6-9906-0997797034B0}" srcOrd="0" destOrd="0" parTransId="{C1AF5DFD-01E8-40BE-A2D6-7EF23E891F4B}" sibTransId="{EDB96CF3-CBFB-41A9-BD8E-F3C7BC4BF51B}"/>
    <dgm:cxn modelId="{76AF02AE-64A0-4721-82E8-02035D0D127F}" srcId="{8CE7BD77-865A-4C99-946F-B47D203F890E}" destId="{5E086FC5-FB9C-42D1-930E-AF2447E28322}" srcOrd="0" destOrd="0" parTransId="{FD6C8DDE-B28A-46F4-A8B8-2A7FA908DB51}" sibTransId="{CC6C3A3C-D7DF-4636-9C04-8CD69BA5ED0C}"/>
    <dgm:cxn modelId="{7203EEB7-2609-4F02-80F1-C65AFC27ECEE}" srcId="{5E086FC5-FB9C-42D1-930E-AF2447E28322}" destId="{BF1008B6-FAFF-4A66-9BCF-763845298C8C}" srcOrd="2" destOrd="0" parTransId="{A9C7A584-A198-4F2F-A471-2F8F7C54D22A}" sibTransId="{5B168544-5FBA-4219-9E82-1F24C566B3B5}"/>
    <dgm:cxn modelId="{883E13B9-6B2F-46F0-9C3F-23B5643935D2}" type="presOf" srcId="{E2BE9C9E-E9CC-4502-9D73-03777BDEA9A0}" destId="{17E7C473-C1CF-4E36-B2FE-D6CF07C45322}" srcOrd="0" destOrd="2" presId="urn:microsoft.com/office/officeart/2005/8/layout/vList6"/>
    <dgm:cxn modelId="{DFF18CBE-4F01-4337-A9FC-07AACC8BE131}" srcId="{5E086FC5-FB9C-42D1-930E-AF2447E28322}" destId="{AB1548FA-D5CC-4633-A18C-FC395A5BC6B5}" srcOrd="1" destOrd="0" parTransId="{3E4526A0-96AC-45B9-9188-0E858A9CCCB8}" sibTransId="{2BB26C0E-2A89-4D8D-8F46-854179C5BDAF}"/>
    <dgm:cxn modelId="{BB985AC7-4457-4D28-BF66-E4D3D14AA1AD}" type="presOf" srcId="{6A7112F6-FBA4-48E6-9906-0997797034B0}" destId="{1C2A6BE0-8F45-4AAB-8A2B-2E2E8FC2BF5C}" srcOrd="0" destOrd="0" presId="urn:microsoft.com/office/officeart/2005/8/layout/vList6"/>
    <dgm:cxn modelId="{593EEDCE-387C-4BBA-8AFD-5B4ADAF34FF2}" srcId="{8CE7BD77-865A-4C99-946F-B47D203F890E}" destId="{9A2E11A8-AC54-4BA8-894C-FC535E732709}" srcOrd="1" destOrd="0" parTransId="{6C9CDC94-1928-4798-B267-63F7EA6BF745}" sibTransId="{483A9C58-5128-45BC-8D5B-8534DBA6DA82}"/>
    <dgm:cxn modelId="{AA2F41D1-F6E3-421F-8F28-9241FCC3EC0C}" srcId="{9A2E11A8-AC54-4BA8-894C-FC535E732709}" destId="{E2BE9C9E-E9CC-4502-9D73-03777BDEA9A0}" srcOrd="2" destOrd="0" parTransId="{0E33AE90-CF7D-4A07-B628-9435816E21AC}" sibTransId="{AEDAAC03-4814-488F-AD03-A720BE6A64C9}"/>
    <dgm:cxn modelId="{10FA10DD-270F-4F5E-BEBB-C9E840BE836C}" srcId="{9A2E11A8-AC54-4BA8-894C-FC535E732709}" destId="{1BCF0F9D-A436-4C28-AC32-7B751D3CED56}" srcOrd="3" destOrd="0" parTransId="{0E837803-D604-4889-868D-4060CC545C86}" sibTransId="{22C45B16-24C5-4170-A0DE-EE8D3FD1D02D}"/>
    <dgm:cxn modelId="{57BD73DF-9BCA-4C2A-9425-EB7320957DFD}" srcId="{9A2E11A8-AC54-4BA8-894C-FC535E732709}" destId="{BCE360C7-8FD7-4D13-B4BE-A091D085AD8C}" srcOrd="1" destOrd="0" parTransId="{6E08C8C2-BBB6-48DE-B8CE-E0DED06EEA8F}" sibTransId="{80B5A212-643D-4A60-A12E-28B0EACE9E6F}"/>
    <dgm:cxn modelId="{C49DBAE0-998A-44B6-82C4-AC21F2EAFBD9}" srcId="{5E086FC5-FB9C-42D1-930E-AF2447E28322}" destId="{1F43FDBB-A81E-4AD4-A601-9C32D036DEEE}" srcOrd="3" destOrd="0" parTransId="{59C984CA-70B9-41D2-B6F0-FD6B3E212FC5}" sibTransId="{FB71C5BC-7FD4-4A44-A168-F27E79ECCD3D}"/>
    <dgm:cxn modelId="{82B15AE4-5519-4897-BA01-C94C16D961E8}" type="presOf" srcId="{BF1008B6-FAFF-4A66-9BCF-763845298C8C}" destId="{1C2A6BE0-8F45-4AAB-8A2B-2E2E8FC2BF5C}" srcOrd="0" destOrd="2" presId="urn:microsoft.com/office/officeart/2005/8/layout/vList6"/>
    <dgm:cxn modelId="{A830A5F2-E17F-43EB-907A-A61902FC5FD3}" type="presOf" srcId="{9A2E11A8-AC54-4BA8-894C-FC535E732709}" destId="{8CB0C055-42A1-43CF-8553-CD0B35A976CB}" srcOrd="0" destOrd="0" presId="urn:microsoft.com/office/officeart/2005/8/layout/vList6"/>
    <dgm:cxn modelId="{6F32948A-D3E2-4BB8-A27D-1B826E131D81}" type="presParOf" srcId="{EFE7F5FC-68ED-4B16-AE13-60934771EA09}" destId="{E101B5E8-1F38-425B-A62F-5BD7F310C849}" srcOrd="0" destOrd="0" presId="urn:microsoft.com/office/officeart/2005/8/layout/vList6"/>
    <dgm:cxn modelId="{DE77E6B8-8EAE-48E5-8923-17AA337759F9}" type="presParOf" srcId="{E101B5E8-1F38-425B-A62F-5BD7F310C849}" destId="{992BA1DE-F6B3-495A-AE8F-C57093F37812}" srcOrd="0" destOrd="0" presId="urn:microsoft.com/office/officeart/2005/8/layout/vList6"/>
    <dgm:cxn modelId="{725E6AB4-034B-47D2-AD67-C6CA3BBBB4DB}" type="presParOf" srcId="{E101B5E8-1F38-425B-A62F-5BD7F310C849}" destId="{1C2A6BE0-8F45-4AAB-8A2B-2E2E8FC2BF5C}" srcOrd="1" destOrd="0" presId="urn:microsoft.com/office/officeart/2005/8/layout/vList6"/>
    <dgm:cxn modelId="{1B8909BA-3DF6-4519-9CB0-997EBC9A1D35}" type="presParOf" srcId="{EFE7F5FC-68ED-4B16-AE13-60934771EA09}" destId="{689426B9-FF5E-41E9-98B0-18BD8BA4926C}" srcOrd="1" destOrd="0" presId="urn:microsoft.com/office/officeart/2005/8/layout/vList6"/>
    <dgm:cxn modelId="{E149AE38-4CF1-49E3-9D0C-C6F01BF7A1D8}" type="presParOf" srcId="{EFE7F5FC-68ED-4B16-AE13-60934771EA09}" destId="{280C2E09-010B-4F70-81E9-113636A8E76E}" srcOrd="2" destOrd="0" presId="urn:microsoft.com/office/officeart/2005/8/layout/vList6"/>
    <dgm:cxn modelId="{1BCA8C12-0C6B-4743-9277-2870CDA4C99C}" type="presParOf" srcId="{280C2E09-010B-4F70-81E9-113636A8E76E}" destId="{8CB0C055-42A1-43CF-8553-CD0B35A976CB}" srcOrd="0" destOrd="0" presId="urn:microsoft.com/office/officeart/2005/8/layout/vList6"/>
    <dgm:cxn modelId="{246986A3-49F1-470B-8270-6B5241AF1A91}" type="presParOf" srcId="{280C2E09-010B-4F70-81E9-113636A8E76E}" destId="{17E7C473-C1CF-4E36-B2FE-D6CF07C45322}" srcOrd="1" destOrd="0" presId="urn:microsoft.com/office/officeart/2005/8/layout/vList6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D444EF-1DAB-4F57-B5D6-3BEA98947789}" type="doc">
      <dgm:prSet loTypeId="urn:microsoft.com/office/officeart/2005/8/layout/chevron2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hr-HR"/>
        </a:p>
      </dgm:t>
    </dgm:pt>
    <dgm:pt modelId="{66867310-01EA-4FFF-82CE-EFA40925217D}">
      <dgm:prSet phldrT="[Teks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hr-HR" sz="28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1.</a:t>
          </a:r>
        </a:p>
      </dgm:t>
    </dgm:pt>
    <dgm:pt modelId="{63201B54-5B45-4CD5-BEC4-4B28F61995CC}" type="parTrans" cxnId="{AEBFD6C9-8BDE-4DB5-A9F9-ED7602C8372E}">
      <dgm:prSet/>
      <dgm:spPr/>
      <dgm:t>
        <a:bodyPr/>
        <a:lstStyle/>
        <a:p>
          <a:endParaRPr lang="hr-HR" sz="2800">
            <a:ln>
              <a:solidFill>
                <a:schemeClr val="accent2">
                  <a:lumMod val="75000"/>
                </a:schemeClr>
              </a:solidFill>
            </a:ln>
          </a:endParaRPr>
        </a:p>
      </dgm:t>
    </dgm:pt>
    <dgm:pt modelId="{D6B9EB95-4AEC-4A64-AC93-9D1A8E325ABD}" type="sibTrans" cxnId="{AEBFD6C9-8BDE-4DB5-A9F9-ED7602C8372E}">
      <dgm:prSet/>
      <dgm:spPr/>
      <dgm:t>
        <a:bodyPr/>
        <a:lstStyle/>
        <a:p>
          <a:endParaRPr lang="hr-HR" sz="2800">
            <a:ln>
              <a:solidFill>
                <a:schemeClr val="accent2">
                  <a:lumMod val="75000"/>
                </a:schemeClr>
              </a:solidFill>
            </a:ln>
          </a:endParaRPr>
        </a:p>
      </dgm:t>
    </dgm:pt>
    <dgm:pt modelId="{331ED3E8-7CCC-4FF8-A6A4-BBD88BCFAE43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hr-HR" sz="28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Zajednički + dodatni + </a:t>
          </a:r>
          <a:r>
            <a:rPr lang="hr-HR" sz="28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B050"/>
              </a:solidFill>
            </a:rPr>
            <a:t>posebni elementi</a:t>
          </a:r>
        </a:p>
      </dgm:t>
    </dgm:pt>
    <dgm:pt modelId="{3B8495C5-CFED-4FB1-9C73-584028E7F5F4}" type="parTrans" cxnId="{A87755A3-BCCB-4ED2-AF54-67595F33B9CF}">
      <dgm:prSet/>
      <dgm:spPr/>
      <dgm:t>
        <a:bodyPr/>
        <a:lstStyle/>
        <a:p>
          <a:endParaRPr lang="hr-HR" sz="2800">
            <a:ln>
              <a:solidFill>
                <a:schemeClr val="accent2">
                  <a:lumMod val="75000"/>
                </a:schemeClr>
              </a:solidFill>
            </a:ln>
          </a:endParaRPr>
        </a:p>
      </dgm:t>
    </dgm:pt>
    <dgm:pt modelId="{8D0B384D-E67E-4289-B930-A8F2A5DD7C10}" type="sibTrans" cxnId="{A87755A3-BCCB-4ED2-AF54-67595F33B9CF}">
      <dgm:prSet/>
      <dgm:spPr/>
      <dgm:t>
        <a:bodyPr/>
        <a:lstStyle/>
        <a:p>
          <a:endParaRPr lang="hr-HR" sz="2800">
            <a:ln>
              <a:solidFill>
                <a:schemeClr val="accent2">
                  <a:lumMod val="75000"/>
                </a:schemeClr>
              </a:solidFill>
            </a:ln>
          </a:endParaRPr>
        </a:p>
      </dgm:t>
    </dgm:pt>
    <dgm:pt modelId="{523739A8-976A-432F-9C6B-D8F90AF7F32E}">
      <dgm:prSet phldrT="[Teks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hr-HR" sz="28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2.</a:t>
          </a:r>
        </a:p>
      </dgm:t>
    </dgm:pt>
    <dgm:pt modelId="{2B5D1A92-538C-45EA-8592-DB36E4F63E37}" type="parTrans" cxnId="{4737F900-FA37-4D24-9426-B3A76BFAB8E6}">
      <dgm:prSet/>
      <dgm:spPr/>
      <dgm:t>
        <a:bodyPr/>
        <a:lstStyle/>
        <a:p>
          <a:endParaRPr lang="hr-HR" sz="2800">
            <a:ln>
              <a:solidFill>
                <a:schemeClr val="accent2">
                  <a:lumMod val="75000"/>
                </a:schemeClr>
              </a:solidFill>
            </a:ln>
          </a:endParaRPr>
        </a:p>
      </dgm:t>
    </dgm:pt>
    <dgm:pt modelId="{34B1973C-99B5-46BD-BB7F-4B4ABFE1397C}" type="sibTrans" cxnId="{4737F900-FA37-4D24-9426-B3A76BFAB8E6}">
      <dgm:prSet/>
      <dgm:spPr/>
      <dgm:t>
        <a:bodyPr/>
        <a:lstStyle/>
        <a:p>
          <a:endParaRPr lang="hr-HR" sz="2800">
            <a:ln>
              <a:solidFill>
                <a:schemeClr val="accent2">
                  <a:lumMod val="75000"/>
                </a:schemeClr>
              </a:solidFill>
            </a:ln>
          </a:endParaRPr>
        </a:p>
      </dgm:t>
    </dgm:pt>
    <dgm:pt modelId="{11AD59D3-1C83-432D-B669-ACD80355242C}">
      <dgm:prSet phldrT="[Teks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hr-HR" sz="28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Zdrav. sposobnost – potvrda </a:t>
          </a:r>
          <a:r>
            <a:rPr lang="hr-HR" sz="2800" b="1" dirty="0">
              <a:ln>
                <a:solidFill>
                  <a:schemeClr val="accent2">
                    <a:lumMod val="75000"/>
                  </a:schemeClr>
                </a:solidFill>
              </a:ln>
            </a:rPr>
            <a:t>medicine rada </a:t>
          </a:r>
          <a:r>
            <a:rPr lang="hr-HR" sz="28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(ako je nema, na upis šalju potvrdu obiteljskog</a:t>
          </a:r>
          <a:r>
            <a:rPr lang="hr-HR" sz="2800" b="1" dirty="0">
              <a:ln>
                <a:solidFill>
                  <a:schemeClr val="accent2">
                    <a:lumMod val="75000"/>
                  </a:schemeClr>
                </a:solidFill>
              </a:ln>
            </a:rPr>
            <a:t> </a:t>
          </a:r>
          <a:r>
            <a:rPr lang="hr-HR" sz="28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liječnika, a potvrdu MR do kraja rujna.) </a:t>
          </a:r>
          <a:endParaRPr lang="hr-HR" sz="2800" b="1" dirty="0">
            <a:ln>
              <a:solidFill>
                <a:schemeClr val="accent2">
                  <a:lumMod val="75000"/>
                </a:schemeClr>
              </a:solidFill>
            </a:ln>
          </a:endParaRPr>
        </a:p>
      </dgm:t>
    </dgm:pt>
    <dgm:pt modelId="{CC0F4238-E0A9-4A5A-9C83-CB5C07878C81}" type="parTrans" cxnId="{9B63C79A-5700-4BB9-971E-4576CC63DF29}">
      <dgm:prSet/>
      <dgm:spPr/>
      <dgm:t>
        <a:bodyPr/>
        <a:lstStyle/>
        <a:p>
          <a:endParaRPr lang="hr-HR" sz="2800">
            <a:ln>
              <a:solidFill>
                <a:schemeClr val="accent2">
                  <a:lumMod val="75000"/>
                </a:schemeClr>
              </a:solidFill>
            </a:ln>
          </a:endParaRPr>
        </a:p>
      </dgm:t>
    </dgm:pt>
    <dgm:pt modelId="{3E2074D5-6C88-41D8-9B56-4787C54DCD1F}" type="sibTrans" cxnId="{9B63C79A-5700-4BB9-971E-4576CC63DF29}">
      <dgm:prSet/>
      <dgm:spPr/>
      <dgm:t>
        <a:bodyPr/>
        <a:lstStyle/>
        <a:p>
          <a:endParaRPr lang="hr-HR" sz="2800">
            <a:ln>
              <a:solidFill>
                <a:schemeClr val="accent2">
                  <a:lumMod val="75000"/>
                </a:schemeClr>
              </a:solidFill>
            </a:ln>
          </a:endParaRPr>
        </a:p>
      </dgm:t>
    </dgm:pt>
    <dgm:pt modelId="{19C008FC-0FCA-4FCD-AAFE-3AF4E738AB75}">
      <dgm:prSet phldrT="[Teks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hr-HR" sz="28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3.</a:t>
          </a:r>
        </a:p>
      </dgm:t>
    </dgm:pt>
    <dgm:pt modelId="{6046EC20-F4DD-439C-A8E8-F01013782269}" type="parTrans" cxnId="{E959CB1B-3A81-4B72-984A-AC4563173F5B}">
      <dgm:prSet/>
      <dgm:spPr/>
      <dgm:t>
        <a:bodyPr/>
        <a:lstStyle/>
        <a:p>
          <a:endParaRPr lang="hr-HR" sz="2800">
            <a:ln>
              <a:solidFill>
                <a:schemeClr val="accent2">
                  <a:lumMod val="75000"/>
                </a:schemeClr>
              </a:solidFill>
            </a:ln>
          </a:endParaRPr>
        </a:p>
      </dgm:t>
    </dgm:pt>
    <dgm:pt modelId="{D9966638-B3F2-43B9-A28A-3EBCD32B94B9}" type="sibTrans" cxnId="{E959CB1B-3A81-4B72-984A-AC4563173F5B}">
      <dgm:prSet/>
      <dgm:spPr/>
      <dgm:t>
        <a:bodyPr/>
        <a:lstStyle/>
        <a:p>
          <a:endParaRPr lang="hr-HR" sz="2800">
            <a:ln>
              <a:solidFill>
                <a:schemeClr val="accent2">
                  <a:lumMod val="75000"/>
                </a:schemeClr>
              </a:solidFill>
            </a:ln>
          </a:endParaRPr>
        </a:p>
      </dgm:t>
    </dgm:pt>
    <dgm:pt modelId="{E0E06417-F3D0-4413-AE39-D11622BE6B79}">
      <dgm:prSet phldrT="[Teks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hr-HR" sz="2800" b="1" dirty="0">
              <a:ln>
                <a:solidFill>
                  <a:schemeClr val="accent2">
                    <a:lumMod val="75000"/>
                  </a:schemeClr>
                </a:solidFill>
              </a:ln>
            </a:rPr>
            <a:t>Ugovor o naukovanju – </a:t>
          </a:r>
          <a:r>
            <a:rPr lang="hr-HR" sz="2800" b="0" dirty="0">
              <a:ln>
                <a:solidFill>
                  <a:schemeClr val="accent2">
                    <a:lumMod val="75000"/>
                  </a:schemeClr>
                </a:solidFill>
              </a:ln>
            </a:rPr>
            <a:t>potrebna</a:t>
          </a:r>
          <a:r>
            <a:rPr lang="hr-HR" sz="2800" b="1" dirty="0">
              <a:ln>
                <a:solidFill>
                  <a:schemeClr val="accent2">
                    <a:lumMod val="75000"/>
                  </a:schemeClr>
                </a:solidFill>
              </a:ln>
            </a:rPr>
            <a:t> </a:t>
          </a:r>
          <a:r>
            <a:rPr lang="hr-HR" sz="2800" u="sng" dirty="0">
              <a:ln>
                <a:solidFill>
                  <a:schemeClr val="accent2">
                    <a:lumMod val="75000"/>
                  </a:schemeClr>
                </a:solidFill>
              </a:ln>
            </a:rPr>
            <a:t>ovjerena</a:t>
          </a:r>
          <a:r>
            <a:rPr lang="hr-HR" sz="28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 preslika svjedodžbe 8.r. + potvrda medicine rada                               - </a:t>
          </a:r>
          <a:r>
            <a:rPr lang="hr-HR" sz="2800" b="1" dirty="0">
              <a:ln>
                <a:solidFill>
                  <a:schemeClr val="accent2">
                    <a:lumMod val="75000"/>
                  </a:schemeClr>
                </a:solidFill>
              </a:ln>
            </a:rPr>
            <a:t>Ako ga nema, dostaviti školi do kraja rujna</a:t>
          </a:r>
          <a:endParaRPr lang="hr-HR" sz="2800" dirty="0">
            <a:ln>
              <a:solidFill>
                <a:schemeClr val="accent2">
                  <a:lumMod val="75000"/>
                </a:schemeClr>
              </a:solidFill>
            </a:ln>
          </a:endParaRPr>
        </a:p>
      </dgm:t>
    </dgm:pt>
    <dgm:pt modelId="{D8499A29-3B07-4F7C-BF18-1D90B4145390}" type="parTrans" cxnId="{9106B9FC-507C-4798-9A1D-4085D403BC8F}">
      <dgm:prSet/>
      <dgm:spPr/>
      <dgm:t>
        <a:bodyPr/>
        <a:lstStyle/>
        <a:p>
          <a:endParaRPr lang="hr-HR" sz="2800">
            <a:ln>
              <a:solidFill>
                <a:schemeClr val="accent2">
                  <a:lumMod val="75000"/>
                </a:schemeClr>
              </a:solidFill>
            </a:ln>
          </a:endParaRPr>
        </a:p>
      </dgm:t>
    </dgm:pt>
    <dgm:pt modelId="{932E8A4F-7FA4-475C-AE25-05F6A0C898D3}" type="sibTrans" cxnId="{9106B9FC-507C-4798-9A1D-4085D403BC8F}">
      <dgm:prSet/>
      <dgm:spPr/>
      <dgm:t>
        <a:bodyPr/>
        <a:lstStyle/>
        <a:p>
          <a:endParaRPr lang="hr-HR" sz="2800">
            <a:ln>
              <a:solidFill>
                <a:schemeClr val="accent2">
                  <a:lumMod val="75000"/>
                </a:schemeClr>
              </a:solidFill>
            </a:ln>
          </a:endParaRPr>
        </a:p>
      </dgm:t>
    </dgm:pt>
    <dgm:pt modelId="{FB4D34B5-D813-42C7-8C46-583D95EBFDB1}">
      <dgm:prSet custT="1"/>
      <dgm:spPr/>
      <dgm:t>
        <a:bodyPr/>
        <a:lstStyle/>
        <a:p>
          <a:r>
            <a:rPr lang="hr-HR" altLang="sr-Latn-RS" sz="2400" dirty="0">
              <a:ea typeface="Calibri" panose="020F0502020204030204" pitchFamily="34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https://www.hok.hr/obrazovanje/mjesta-za-naukovanje-praksu</a:t>
          </a:r>
          <a:r>
            <a:rPr lang="hr-HR" altLang="sr-Latn-RS" sz="2400" dirty="0"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hr-HR" sz="2400" dirty="0"/>
        </a:p>
      </dgm:t>
    </dgm:pt>
    <dgm:pt modelId="{DB99E3B1-7209-4163-A98A-8E0F2BAC174E}" type="parTrans" cxnId="{898BEF26-684B-44D5-A97C-F5A92AE21E49}">
      <dgm:prSet/>
      <dgm:spPr/>
      <dgm:t>
        <a:bodyPr/>
        <a:lstStyle/>
        <a:p>
          <a:endParaRPr lang="hr-HR"/>
        </a:p>
      </dgm:t>
    </dgm:pt>
    <dgm:pt modelId="{EF2B56AB-A810-4D1A-B6B8-8A20A1954075}" type="sibTrans" cxnId="{898BEF26-684B-44D5-A97C-F5A92AE21E49}">
      <dgm:prSet/>
      <dgm:spPr/>
      <dgm:t>
        <a:bodyPr/>
        <a:lstStyle/>
        <a:p>
          <a:endParaRPr lang="hr-HR"/>
        </a:p>
      </dgm:t>
    </dgm:pt>
    <dgm:pt modelId="{D669E481-CE66-4828-8D7F-2DE3948829AC}" type="pres">
      <dgm:prSet presAssocID="{11D444EF-1DAB-4F57-B5D6-3BEA98947789}" presName="linearFlow" presStyleCnt="0">
        <dgm:presLayoutVars>
          <dgm:dir/>
          <dgm:animLvl val="lvl"/>
          <dgm:resizeHandles val="exact"/>
        </dgm:presLayoutVars>
      </dgm:prSet>
      <dgm:spPr/>
    </dgm:pt>
    <dgm:pt modelId="{1BD654EB-15DA-4BAB-ABBE-37D5D9E245F1}" type="pres">
      <dgm:prSet presAssocID="{66867310-01EA-4FFF-82CE-EFA40925217D}" presName="composit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AA0E508B-349C-432D-BA24-81A5BAB0F747}" type="pres">
      <dgm:prSet presAssocID="{66867310-01EA-4FFF-82CE-EFA40925217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267B26F-2A12-4781-940C-25FB49104B4F}" type="pres">
      <dgm:prSet presAssocID="{66867310-01EA-4FFF-82CE-EFA40925217D}" presName="descendantText" presStyleLbl="alignAcc1" presStyleIdx="0" presStyleCnt="3" custScaleX="99743" custLinFactNeighborX="146" custLinFactNeighborY="1759">
        <dgm:presLayoutVars>
          <dgm:bulletEnabled val="1"/>
        </dgm:presLayoutVars>
      </dgm:prSet>
      <dgm:spPr/>
    </dgm:pt>
    <dgm:pt modelId="{A791D5B8-447F-4CF3-9822-88E4779D6857}" type="pres">
      <dgm:prSet presAssocID="{D6B9EB95-4AEC-4A64-AC93-9D1A8E325ABD}" presName="s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BF6A256A-9EE8-407E-A58E-58F1594EF63E}" type="pres">
      <dgm:prSet presAssocID="{523739A8-976A-432F-9C6B-D8F90AF7F32E}" presName="composit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2869767-AB8E-4651-A747-204C62F200BB}" type="pres">
      <dgm:prSet presAssocID="{523739A8-976A-432F-9C6B-D8F90AF7F32E}" presName="parentText" presStyleLbl="alignNode1" presStyleIdx="1" presStyleCnt="3" custScaleY="141547">
        <dgm:presLayoutVars>
          <dgm:chMax val="1"/>
          <dgm:bulletEnabled val="1"/>
        </dgm:presLayoutVars>
      </dgm:prSet>
      <dgm:spPr/>
    </dgm:pt>
    <dgm:pt modelId="{C5317AEC-A122-44B3-827C-4481BAEF0BAA}" type="pres">
      <dgm:prSet presAssocID="{523739A8-976A-432F-9C6B-D8F90AF7F32E}" presName="descendantText" presStyleLbl="alignAcc1" presStyleIdx="1" presStyleCnt="3" custScaleY="159545" custLinFactNeighborX="445" custLinFactNeighborY="-410">
        <dgm:presLayoutVars>
          <dgm:bulletEnabled val="1"/>
        </dgm:presLayoutVars>
      </dgm:prSet>
      <dgm:spPr/>
    </dgm:pt>
    <dgm:pt modelId="{38A6CC4C-C7ED-4489-8FB3-1869AB3215C1}" type="pres">
      <dgm:prSet presAssocID="{34B1973C-99B5-46BD-BB7F-4B4ABFE1397C}" presName="s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6439BD2D-79BE-427F-8E98-FDE1E6BA00B0}" type="pres">
      <dgm:prSet presAssocID="{19C008FC-0FCA-4FCD-AAFE-3AF4E738AB75}" presName="composit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A4667276-B632-44E9-AF6F-BB8F283E2708}" type="pres">
      <dgm:prSet presAssocID="{19C008FC-0FCA-4FCD-AAFE-3AF4E738AB75}" presName="parentText" presStyleLbl="alignNode1" presStyleIdx="2" presStyleCnt="3" custScaleY="184373">
        <dgm:presLayoutVars>
          <dgm:chMax val="1"/>
          <dgm:bulletEnabled val="1"/>
        </dgm:presLayoutVars>
      </dgm:prSet>
      <dgm:spPr/>
    </dgm:pt>
    <dgm:pt modelId="{6C99CB00-A2BB-4319-BCA4-01EE2C70AFD9}" type="pres">
      <dgm:prSet presAssocID="{19C008FC-0FCA-4FCD-AAFE-3AF4E738AB75}" presName="descendantText" presStyleLbl="alignAcc1" presStyleIdx="2" presStyleCnt="3" custScaleY="222923" custLinFactNeighborX="178" custLinFactNeighborY="-1534">
        <dgm:presLayoutVars>
          <dgm:bulletEnabled val="1"/>
        </dgm:presLayoutVars>
      </dgm:prSet>
      <dgm:spPr/>
    </dgm:pt>
  </dgm:ptLst>
  <dgm:cxnLst>
    <dgm:cxn modelId="{4737F900-FA37-4D24-9426-B3A76BFAB8E6}" srcId="{11D444EF-1DAB-4F57-B5D6-3BEA98947789}" destId="{523739A8-976A-432F-9C6B-D8F90AF7F32E}" srcOrd="1" destOrd="0" parTransId="{2B5D1A92-538C-45EA-8592-DB36E4F63E37}" sibTransId="{34B1973C-99B5-46BD-BB7F-4B4ABFE1397C}"/>
    <dgm:cxn modelId="{D502A505-C4FC-4CDE-891A-1FEDBA07EEB1}" type="presOf" srcId="{523739A8-976A-432F-9C6B-D8F90AF7F32E}" destId="{72869767-AB8E-4651-A747-204C62F200BB}" srcOrd="0" destOrd="0" presId="urn:microsoft.com/office/officeart/2005/8/layout/chevron2"/>
    <dgm:cxn modelId="{E959CB1B-3A81-4B72-984A-AC4563173F5B}" srcId="{11D444EF-1DAB-4F57-B5D6-3BEA98947789}" destId="{19C008FC-0FCA-4FCD-AAFE-3AF4E738AB75}" srcOrd="2" destOrd="0" parTransId="{6046EC20-F4DD-439C-A8E8-F01013782269}" sibTransId="{D9966638-B3F2-43B9-A28A-3EBCD32B94B9}"/>
    <dgm:cxn modelId="{08A8ED1E-9309-4FBA-A404-0E73B74D1C2A}" type="presOf" srcId="{331ED3E8-7CCC-4FF8-A6A4-BBD88BCFAE43}" destId="{3267B26F-2A12-4781-940C-25FB49104B4F}" srcOrd="0" destOrd="0" presId="urn:microsoft.com/office/officeart/2005/8/layout/chevron2"/>
    <dgm:cxn modelId="{898BEF26-684B-44D5-A97C-F5A92AE21E49}" srcId="{19C008FC-0FCA-4FCD-AAFE-3AF4E738AB75}" destId="{FB4D34B5-D813-42C7-8C46-583D95EBFDB1}" srcOrd="1" destOrd="0" parTransId="{DB99E3B1-7209-4163-A98A-8E0F2BAC174E}" sibTransId="{EF2B56AB-A810-4D1A-B6B8-8A20A1954075}"/>
    <dgm:cxn modelId="{6B769C58-8D2C-4902-956A-949E51201198}" type="presOf" srcId="{FB4D34B5-D813-42C7-8C46-583D95EBFDB1}" destId="{6C99CB00-A2BB-4319-BCA4-01EE2C70AFD9}" srcOrd="0" destOrd="1" presId="urn:microsoft.com/office/officeart/2005/8/layout/chevron2"/>
    <dgm:cxn modelId="{382E448B-A1BE-4B17-B256-993B14CF550A}" type="presOf" srcId="{66867310-01EA-4FFF-82CE-EFA40925217D}" destId="{AA0E508B-349C-432D-BA24-81A5BAB0F747}" srcOrd="0" destOrd="0" presId="urn:microsoft.com/office/officeart/2005/8/layout/chevron2"/>
    <dgm:cxn modelId="{9B63C79A-5700-4BB9-971E-4576CC63DF29}" srcId="{523739A8-976A-432F-9C6B-D8F90AF7F32E}" destId="{11AD59D3-1C83-432D-B669-ACD80355242C}" srcOrd="0" destOrd="0" parTransId="{CC0F4238-E0A9-4A5A-9C83-CB5C07878C81}" sibTransId="{3E2074D5-6C88-41D8-9B56-4787C54DCD1F}"/>
    <dgm:cxn modelId="{A87755A3-BCCB-4ED2-AF54-67595F33B9CF}" srcId="{66867310-01EA-4FFF-82CE-EFA40925217D}" destId="{331ED3E8-7CCC-4FF8-A6A4-BBD88BCFAE43}" srcOrd="0" destOrd="0" parTransId="{3B8495C5-CFED-4FB1-9C73-584028E7F5F4}" sibTransId="{8D0B384D-E67E-4289-B930-A8F2A5DD7C10}"/>
    <dgm:cxn modelId="{CD65DAB9-5F4D-4A35-A3AC-A4A71E99E78F}" type="presOf" srcId="{11D444EF-1DAB-4F57-B5D6-3BEA98947789}" destId="{D669E481-CE66-4828-8D7F-2DE3948829AC}" srcOrd="0" destOrd="0" presId="urn:microsoft.com/office/officeart/2005/8/layout/chevron2"/>
    <dgm:cxn modelId="{43B818C3-A274-4D16-A255-1560BDFBECB5}" type="presOf" srcId="{E0E06417-F3D0-4413-AE39-D11622BE6B79}" destId="{6C99CB00-A2BB-4319-BCA4-01EE2C70AFD9}" srcOrd="0" destOrd="0" presId="urn:microsoft.com/office/officeart/2005/8/layout/chevron2"/>
    <dgm:cxn modelId="{D1BF35C6-73A2-4056-B0F6-8544419A5FC1}" type="presOf" srcId="{19C008FC-0FCA-4FCD-AAFE-3AF4E738AB75}" destId="{A4667276-B632-44E9-AF6F-BB8F283E2708}" srcOrd="0" destOrd="0" presId="urn:microsoft.com/office/officeart/2005/8/layout/chevron2"/>
    <dgm:cxn modelId="{AEBFD6C9-8BDE-4DB5-A9F9-ED7602C8372E}" srcId="{11D444EF-1DAB-4F57-B5D6-3BEA98947789}" destId="{66867310-01EA-4FFF-82CE-EFA40925217D}" srcOrd="0" destOrd="0" parTransId="{63201B54-5B45-4CD5-BEC4-4B28F61995CC}" sibTransId="{D6B9EB95-4AEC-4A64-AC93-9D1A8E325ABD}"/>
    <dgm:cxn modelId="{68A469CC-F684-4465-A156-CA47FC904CCD}" type="presOf" srcId="{11AD59D3-1C83-432D-B669-ACD80355242C}" destId="{C5317AEC-A122-44B3-827C-4481BAEF0BAA}" srcOrd="0" destOrd="0" presId="urn:microsoft.com/office/officeart/2005/8/layout/chevron2"/>
    <dgm:cxn modelId="{9106B9FC-507C-4798-9A1D-4085D403BC8F}" srcId="{19C008FC-0FCA-4FCD-AAFE-3AF4E738AB75}" destId="{E0E06417-F3D0-4413-AE39-D11622BE6B79}" srcOrd="0" destOrd="0" parTransId="{D8499A29-3B07-4F7C-BF18-1D90B4145390}" sibTransId="{932E8A4F-7FA4-475C-AE25-05F6A0C898D3}"/>
    <dgm:cxn modelId="{E1ED8EA2-B36A-4745-A613-B3A61E6650E7}" type="presParOf" srcId="{D669E481-CE66-4828-8D7F-2DE3948829AC}" destId="{1BD654EB-15DA-4BAB-ABBE-37D5D9E245F1}" srcOrd="0" destOrd="0" presId="urn:microsoft.com/office/officeart/2005/8/layout/chevron2"/>
    <dgm:cxn modelId="{550AF1DE-5E98-4855-A098-2C124262A80D}" type="presParOf" srcId="{1BD654EB-15DA-4BAB-ABBE-37D5D9E245F1}" destId="{AA0E508B-349C-432D-BA24-81A5BAB0F747}" srcOrd="0" destOrd="0" presId="urn:microsoft.com/office/officeart/2005/8/layout/chevron2"/>
    <dgm:cxn modelId="{F309B23A-CC11-4754-8C2F-799199F2087D}" type="presParOf" srcId="{1BD654EB-15DA-4BAB-ABBE-37D5D9E245F1}" destId="{3267B26F-2A12-4781-940C-25FB49104B4F}" srcOrd="1" destOrd="0" presId="urn:microsoft.com/office/officeart/2005/8/layout/chevron2"/>
    <dgm:cxn modelId="{158FB4E1-425F-418F-8BCF-FFB4DD5FC4B3}" type="presParOf" srcId="{D669E481-CE66-4828-8D7F-2DE3948829AC}" destId="{A791D5B8-447F-4CF3-9822-88E4779D6857}" srcOrd="1" destOrd="0" presId="urn:microsoft.com/office/officeart/2005/8/layout/chevron2"/>
    <dgm:cxn modelId="{DFFF3B9C-652F-4E76-9EEA-F653E4A37C03}" type="presParOf" srcId="{D669E481-CE66-4828-8D7F-2DE3948829AC}" destId="{BF6A256A-9EE8-407E-A58E-58F1594EF63E}" srcOrd="2" destOrd="0" presId="urn:microsoft.com/office/officeart/2005/8/layout/chevron2"/>
    <dgm:cxn modelId="{4330BF13-D3C8-4595-B78B-1ECBF7047398}" type="presParOf" srcId="{BF6A256A-9EE8-407E-A58E-58F1594EF63E}" destId="{72869767-AB8E-4651-A747-204C62F200BB}" srcOrd="0" destOrd="0" presId="urn:microsoft.com/office/officeart/2005/8/layout/chevron2"/>
    <dgm:cxn modelId="{2FEDDC25-A8F2-4474-AFB6-101875F12532}" type="presParOf" srcId="{BF6A256A-9EE8-407E-A58E-58F1594EF63E}" destId="{C5317AEC-A122-44B3-827C-4481BAEF0BAA}" srcOrd="1" destOrd="0" presId="urn:microsoft.com/office/officeart/2005/8/layout/chevron2"/>
    <dgm:cxn modelId="{26E2FFCD-8EA5-4477-B4C7-A9C83E4D2593}" type="presParOf" srcId="{D669E481-CE66-4828-8D7F-2DE3948829AC}" destId="{38A6CC4C-C7ED-4489-8FB3-1869AB3215C1}" srcOrd="3" destOrd="0" presId="urn:microsoft.com/office/officeart/2005/8/layout/chevron2"/>
    <dgm:cxn modelId="{04342CF6-E5F0-46FC-942A-D4002E493E71}" type="presParOf" srcId="{D669E481-CE66-4828-8D7F-2DE3948829AC}" destId="{6439BD2D-79BE-427F-8E98-FDE1E6BA00B0}" srcOrd="4" destOrd="0" presId="urn:microsoft.com/office/officeart/2005/8/layout/chevron2"/>
    <dgm:cxn modelId="{CDBCCDF5-F0A8-417E-8617-759B8B86DB3B}" type="presParOf" srcId="{6439BD2D-79BE-427F-8E98-FDE1E6BA00B0}" destId="{A4667276-B632-44E9-AF6F-BB8F283E2708}" srcOrd="0" destOrd="0" presId="urn:microsoft.com/office/officeart/2005/8/layout/chevron2"/>
    <dgm:cxn modelId="{0B40FF50-CA66-4E8C-85A5-B65184122B02}" type="presParOf" srcId="{6439BD2D-79BE-427F-8E98-FDE1E6BA00B0}" destId="{6C99CB00-A2BB-4319-BCA4-01EE2C70AFD9}" srcOrd="1" destOrd="0" presId="urn:microsoft.com/office/officeart/2005/8/layout/chevron2"/>
  </dgm:cxnLst>
  <dgm:bg>
    <a:solidFill>
      <a:schemeClr val="accent6">
        <a:lumMod val="40000"/>
        <a:lumOff val="60000"/>
      </a:schemeClr>
    </a:solidFill>
  </dgm:bg>
  <dgm:whole>
    <a:ln>
      <a:solidFill>
        <a:schemeClr val="accent6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4816F-7A29-4BC4-B09E-A6684F1C5DAE}">
      <dsp:nvSpPr>
        <dsp:cNvPr id="0" name=""/>
        <dsp:cNvSpPr/>
      </dsp:nvSpPr>
      <dsp:spPr>
        <a:xfrm>
          <a:off x="42" y="0"/>
          <a:ext cx="2929551" cy="5837068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zajednički</a:t>
          </a:r>
        </a:p>
      </dsp:txBody>
      <dsp:txXfrm>
        <a:off x="51331" y="51289"/>
        <a:ext cx="2826973" cy="1648542"/>
      </dsp:txXfrm>
    </dsp:sp>
    <dsp:sp modelId="{BA4ED760-60EC-44FB-9064-B208A37A8D66}">
      <dsp:nvSpPr>
        <dsp:cNvPr id="0" name=""/>
        <dsp:cNvSpPr/>
      </dsp:nvSpPr>
      <dsp:spPr>
        <a:xfrm>
          <a:off x="310299" y="1288701"/>
          <a:ext cx="2343641" cy="175995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Opći uspjeh         5.-8.r.</a:t>
          </a:r>
        </a:p>
      </dsp:txBody>
      <dsp:txXfrm>
        <a:off x="361846" y="1340248"/>
        <a:ext cx="2240547" cy="1656861"/>
      </dsp:txXfrm>
    </dsp:sp>
    <dsp:sp modelId="{86EE73AF-C3D6-490A-B208-FBD68B24918A}">
      <dsp:nvSpPr>
        <dsp:cNvPr id="0" name=""/>
        <dsp:cNvSpPr/>
      </dsp:nvSpPr>
      <dsp:spPr>
        <a:xfrm>
          <a:off x="310299" y="3562901"/>
          <a:ext cx="2343641" cy="175995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ocjene iz predmeta u     7. i 8. r.</a:t>
          </a:r>
        </a:p>
      </dsp:txBody>
      <dsp:txXfrm>
        <a:off x="361846" y="3614448"/>
        <a:ext cx="2240547" cy="1656861"/>
      </dsp:txXfrm>
    </dsp:sp>
    <dsp:sp modelId="{30ED3335-6D5F-4E68-975B-23AD67CC5A19}">
      <dsp:nvSpPr>
        <dsp:cNvPr id="0" name=""/>
        <dsp:cNvSpPr/>
      </dsp:nvSpPr>
      <dsp:spPr>
        <a:xfrm>
          <a:off x="3150394" y="0"/>
          <a:ext cx="2929551" cy="5837068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dodatni</a:t>
          </a:r>
        </a:p>
      </dsp:txBody>
      <dsp:txXfrm>
        <a:off x="3201683" y="51289"/>
        <a:ext cx="2826973" cy="1648542"/>
      </dsp:txXfrm>
    </dsp:sp>
    <dsp:sp modelId="{154FADF5-248C-462A-AC3D-1A619AD35CC0}">
      <dsp:nvSpPr>
        <dsp:cNvPr id="0" name=""/>
        <dsp:cNvSpPr/>
      </dsp:nvSpPr>
      <dsp:spPr>
        <a:xfrm>
          <a:off x="3259409" y="1398197"/>
          <a:ext cx="2686211" cy="135336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provjera vještina i sposobnosti</a:t>
          </a:r>
        </a:p>
      </dsp:txBody>
      <dsp:txXfrm>
        <a:off x="3299048" y="1437836"/>
        <a:ext cx="2606933" cy="1274082"/>
      </dsp:txXfrm>
    </dsp:sp>
    <dsp:sp modelId="{7E8735A5-C11C-4E1D-8EF9-7A89593455F0}">
      <dsp:nvSpPr>
        <dsp:cNvPr id="0" name=""/>
        <dsp:cNvSpPr/>
      </dsp:nvSpPr>
      <dsp:spPr>
        <a:xfrm>
          <a:off x="3250526" y="3030548"/>
          <a:ext cx="2668446" cy="114076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Državno natjecanje                     - znanje</a:t>
          </a:r>
        </a:p>
      </dsp:txBody>
      <dsp:txXfrm>
        <a:off x="3283938" y="3063960"/>
        <a:ext cx="2601622" cy="1073943"/>
      </dsp:txXfrm>
    </dsp:sp>
    <dsp:sp modelId="{EBE3E362-8A22-4FFF-9DA7-D4A17A24675F}">
      <dsp:nvSpPr>
        <dsp:cNvPr id="0" name=""/>
        <dsp:cNvSpPr/>
      </dsp:nvSpPr>
      <dsp:spPr>
        <a:xfrm>
          <a:off x="3312644" y="4375869"/>
          <a:ext cx="2579692" cy="1165249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Državno natjecanje                    - sport            </a:t>
          </a:r>
        </a:p>
      </dsp:txBody>
      <dsp:txXfrm>
        <a:off x="3346773" y="4409998"/>
        <a:ext cx="2511434" cy="1096991"/>
      </dsp:txXfrm>
    </dsp:sp>
    <dsp:sp modelId="{AE42099A-F968-46CD-B1C3-58E5D044092C}">
      <dsp:nvSpPr>
        <dsp:cNvPr id="0" name=""/>
        <dsp:cNvSpPr/>
      </dsp:nvSpPr>
      <dsp:spPr>
        <a:xfrm>
          <a:off x="6299662" y="0"/>
          <a:ext cx="2929551" cy="5837068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posebni</a:t>
          </a:r>
        </a:p>
      </dsp:txBody>
      <dsp:txXfrm>
        <a:off x="6350951" y="51289"/>
        <a:ext cx="2826973" cy="1648542"/>
      </dsp:txXfrm>
    </dsp:sp>
    <dsp:sp modelId="{262C3B82-2B55-4823-9319-7DDA7AD62CA5}">
      <dsp:nvSpPr>
        <dsp:cNvPr id="0" name=""/>
        <dsp:cNvSpPr/>
      </dsp:nvSpPr>
      <dsp:spPr>
        <a:xfrm>
          <a:off x="6593109" y="1440326"/>
          <a:ext cx="2343641" cy="114675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Rad po Rješenju</a:t>
          </a:r>
        </a:p>
      </dsp:txBody>
      <dsp:txXfrm>
        <a:off x="6626696" y="1473913"/>
        <a:ext cx="2276467" cy="1079576"/>
      </dsp:txXfrm>
    </dsp:sp>
    <dsp:sp modelId="{621FE9CA-F2B0-4E24-A3C9-46D75308F2D4}">
      <dsp:nvSpPr>
        <dsp:cNvPr id="0" name=""/>
        <dsp:cNvSpPr/>
      </dsp:nvSpPr>
      <dsp:spPr>
        <a:xfrm>
          <a:off x="6593109" y="2880640"/>
          <a:ext cx="2343641" cy="114675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Zdravstvene teškoće</a:t>
          </a:r>
        </a:p>
      </dsp:txBody>
      <dsp:txXfrm>
        <a:off x="6626696" y="2914227"/>
        <a:ext cx="2276467" cy="1079576"/>
      </dsp:txXfrm>
    </dsp:sp>
    <dsp:sp modelId="{C0E7B1FD-14E3-44E1-9465-5778B3842087}">
      <dsp:nvSpPr>
        <dsp:cNvPr id="0" name=""/>
        <dsp:cNvSpPr/>
      </dsp:nvSpPr>
      <dsp:spPr>
        <a:xfrm>
          <a:off x="6593109" y="4320965"/>
          <a:ext cx="2343641" cy="114675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Otežani uvjeti obrazovanja</a:t>
          </a:r>
        </a:p>
      </dsp:txBody>
      <dsp:txXfrm>
        <a:off x="6626696" y="4354552"/>
        <a:ext cx="2276467" cy="1079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A6BE0-8F45-4AAB-8A2B-2E2E8FC2BF5C}">
      <dsp:nvSpPr>
        <dsp:cNvPr id="0" name=""/>
        <dsp:cNvSpPr/>
      </dsp:nvSpPr>
      <dsp:spPr>
        <a:xfrm>
          <a:off x="3617472" y="670"/>
          <a:ext cx="6192358" cy="2614961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Opći uspjeh 5.-8.r. na dvije </a:t>
          </a:r>
          <a:r>
            <a:rPr lang="hr-HR" sz="2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decim</a:t>
          </a:r>
          <a:r>
            <a:rPr lang="hr-HR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zaključne ocjene u 7. i 8.r.                         iz </a:t>
          </a:r>
          <a:r>
            <a:rPr lang="pl-PL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Hj, M i Ej</a:t>
          </a:r>
          <a:endParaRPr lang="hr-HR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max. 50 bod.</a:t>
          </a:r>
          <a:endParaRPr lang="hr-HR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617472" y="327540"/>
        <a:ext cx="5211748" cy="1961221"/>
      </dsp:txXfrm>
    </dsp:sp>
    <dsp:sp modelId="{992BA1DE-F6B3-495A-AE8F-C57093F37812}">
      <dsp:nvSpPr>
        <dsp:cNvPr id="0" name=""/>
        <dsp:cNvSpPr/>
      </dsp:nvSpPr>
      <dsp:spPr>
        <a:xfrm>
          <a:off x="510766" y="670"/>
          <a:ext cx="3106706" cy="2614961"/>
        </a:xfrm>
        <a:prstGeom prst="roundRect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olSlan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Strukovne škole od                          3 god.</a:t>
          </a:r>
          <a:endParaRPr lang="hr-HR" sz="3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38418" y="128322"/>
        <a:ext cx="2851402" cy="2359657"/>
      </dsp:txXfrm>
    </dsp:sp>
    <dsp:sp modelId="{17E7C473-C1CF-4E36-B2FE-D6CF07C45322}">
      <dsp:nvSpPr>
        <dsp:cNvPr id="0" name=""/>
        <dsp:cNvSpPr/>
      </dsp:nvSpPr>
      <dsp:spPr>
        <a:xfrm>
          <a:off x="3715125" y="2877128"/>
          <a:ext cx="6192358" cy="2614961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rgbClr val="8064A2">
                <a:tint val="50000"/>
                <a:satMod val="300000"/>
              </a:srgbClr>
            </a:gs>
            <a:gs pos="35000">
              <a:srgbClr val="8064A2">
                <a:tint val="37000"/>
                <a:satMod val="300000"/>
              </a:srgbClr>
            </a:gs>
            <a:gs pos="100000">
              <a:srgbClr val="8064A2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Opći uspjeh 5.-8.r. na dvije </a:t>
          </a:r>
          <a:r>
            <a:rPr lang="hr-HR" sz="2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decim</a:t>
          </a:r>
          <a:r>
            <a:rPr lang="hr-HR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zaključne ocjene u 7. i 8.r.                                    </a:t>
          </a:r>
          <a:r>
            <a:rPr lang="pl-PL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Hj, M i Ej + 3 nast.pred.</a:t>
          </a:r>
          <a:endParaRPr lang="hr-HR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Max</a:t>
          </a:r>
          <a:r>
            <a:rPr lang="hr-HR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80 bod.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715125" y="3203998"/>
        <a:ext cx="5211748" cy="1961221"/>
      </dsp:txXfrm>
    </dsp:sp>
    <dsp:sp modelId="{8CB0C055-42A1-43CF-8553-CD0B35A976CB}">
      <dsp:nvSpPr>
        <dsp:cNvPr id="0" name=""/>
        <dsp:cNvSpPr/>
      </dsp:nvSpPr>
      <dsp:spPr>
        <a:xfrm>
          <a:off x="413112" y="2877128"/>
          <a:ext cx="3302013" cy="2614961"/>
        </a:xfrm>
        <a:prstGeom prst="roundRect">
          <a:avLst/>
        </a:prstGeo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olSlant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Gimnazije i strukovne škole od    4/5 god.</a:t>
          </a:r>
        </a:p>
      </dsp:txBody>
      <dsp:txXfrm>
        <a:off x="540764" y="3004780"/>
        <a:ext cx="3046709" cy="23596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E508B-349C-432D-BA24-81A5BAB0F747}">
      <dsp:nvSpPr>
        <dsp:cNvPr id="0" name=""/>
        <dsp:cNvSpPr/>
      </dsp:nvSpPr>
      <dsp:spPr>
        <a:xfrm rot="5400000">
          <a:off x="-201818" y="204531"/>
          <a:ext cx="1345459" cy="9418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1.</a:t>
          </a:r>
        </a:p>
      </dsp:txBody>
      <dsp:txXfrm rot="-5400000">
        <a:off x="2" y="473623"/>
        <a:ext cx="941821" cy="403638"/>
      </dsp:txXfrm>
    </dsp:sp>
    <dsp:sp modelId="{3267B26F-2A12-4781-940C-25FB49104B4F}">
      <dsp:nvSpPr>
        <dsp:cNvPr id="0" name=""/>
        <dsp:cNvSpPr/>
      </dsp:nvSpPr>
      <dsp:spPr>
        <a:xfrm rot="5400000">
          <a:off x="4055387" y="-3076032"/>
          <a:ext cx="874548" cy="7062804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Zajednički + dodatni + </a:t>
          </a:r>
          <a:r>
            <a:rPr lang="hr-HR" sz="2800" kern="12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B050"/>
              </a:solidFill>
            </a:rPr>
            <a:t>posebni elementi</a:t>
          </a:r>
        </a:p>
      </dsp:txBody>
      <dsp:txXfrm rot="-5400000">
        <a:off x="961259" y="60788"/>
        <a:ext cx="7020112" cy="789164"/>
      </dsp:txXfrm>
    </dsp:sp>
    <dsp:sp modelId="{72869767-AB8E-4651-A747-204C62F200BB}">
      <dsp:nvSpPr>
        <dsp:cNvPr id="0" name=""/>
        <dsp:cNvSpPr/>
      </dsp:nvSpPr>
      <dsp:spPr>
        <a:xfrm rot="5400000">
          <a:off x="-481317" y="1697790"/>
          <a:ext cx="1904457" cy="94182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2.</a:t>
          </a:r>
        </a:p>
      </dsp:txBody>
      <dsp:txXfrm rot="-5400000">
        <a:off x="0" y="1687384"/>
        <a:ext cx="941821" cy="962636"/>
      </dsp:txXfrm>
    </dsp:sp>
    <dsp:sp modelId="{C5317AEC-A122-44B3-827C-4481BAEF0BAA}">
      <dsp:nvSpPr>
        <dsp:cNvPr id="0" name=""/>
        <dsp:cNvSpPr/>
      </dsp:nvSpPr>
      <dsp:spPr>
        <a:xfrm rot="5400000">
          <a:off x="4265920" y="-2092087"/>
          <a:ext cx="1395298" cy="804349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Zdrav. sposobnost – potvrda </a:t>
          </a:r>
          <a:r>
            <a:rPr lang="hr-HR" sz="2800" b="1" kern="12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medicine rada </a:t>
          </a:r>
          <a:r>
            <a:rPr lang="hr-HR" sz="2800" kern="12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(ako je nema, na upis šalju potvrdu obiteljskog</a:t>
          </a:r>
          <a:r>
            <a:rPr lang="hr-HR" sz="2800" b="1" kern="12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 </a:t>
          </a:r>
          <a:r>
            <a:rPr lang="hr-HR" sz="2800" kern="12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liječnika, a potvrdu MR do kraja rujna.) </a:t>
          </a:r>
          <a:endParaRPr lang="hr-HR" sz="2800" b="1" kern="1200" dirty="0">
            <a:ln>
              <a:solidFill>
                <a:schemeClr val="accent2">
                  <a:lumMod val="75000"/>
                </a:schemeClr>
              </a:solidFill>
            </a:ln>
          </a:endParaRPr>
        </a:p>
      </dsp:txBody>
      <dsp:txXfrm rot="-5400000">
        <a:off x="941822" y="1300124"/>
        <a:ext cx="7975383" cy="1259072"/>
      </dsp:txXfrm>
    </dsp:sp>
    <dsp:sp modelId="{A4667276-B632-44E9-AF6F-BB8F283E2708}">
      <dsp:nvSpPr>
        <dsp:cNvPr id="0" name=""/>
        <dsp:cNvSpPr/>
      </dsp:nvSpPr>
      <dsp:spPr>
        <a:xfrm rot="5400000">
          <a:off x="-769421" y="3758652"/>
          <a:ext cx="2480663" cy="94182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3.</a:t>
          </a:r>
        </a:p>
      </dsp:txBody>
      <dsp:txXfrm rot="-5400000">
        <a:off x="-1" y="3460143"/>
        <a:ext cx="941821" cy="1538842"/>
      </dsp:txXfrm>
    </dsp:sp>
    <dsp:sp modelId="{6C99CB00-A2BB-4319-BCA4-01EE2C70AFD9}">
      <dsp:nvSpPr>
        <dsp:cNvPr id="0" name=""/>
        <dsp:cNvSpPr/>
      </dsp:nvSpPr>
      <dsp:spPr>
        <a:xfrm rot="5400000">
          <a:off x="3988784" y="-41055"/>
          <a:ext cx="1949570" cy="804349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b="1" kern="12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Ugovor o naukovanju – </a:t>
          </a:r>
          <a:r>
            <a:rPr lang="hr-HR" sz="2800" b="0" kern="12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potrebna</a:t>
          </a:r>
          <a:r>
            <a:rPr lang="hr-HR" sz="2800" b="1" kern="12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 </a:t>
          </a:r>
          <a:r>
            <a:rPr lang="hr-HR" sz="2800" u="sng" kern="12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ovjerena</a:t>
          </a:r>
          <a:r>
            <a:rPr lang="hr-HR" sz="2800" kern="12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 preslika svjedodžbe 8.r. + potvrda medicine rada                               - </a:t>
          </a:r>
          <a:r>
            <a:rPr lang="hr-HR" sz="2800" b="1" kern="1200" dirty="0">
              <a:ln>
                <a:solidFill>
                  <a:schemeClr val="accent2">
                    <a:lumMod val="75000"/>
                  </a:schemeClr>
                </a:solidFill>
              </a:ln>
            </a:rPr>
            <a:t>Ako ga nema, dostaviti školi do kraja rujna</a:t>
          </a:r>
          <a:endParaRPr lang="hr-HR" sz="2800" kern="1200" dirty="0">
            <a:ln>
              <a:solidFill>
                <a:schemeClr val="accent2">
                  <a:lumMod val="75000"/>
                </a:schemeClr>
              </a:solidFill>
            </a:ln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altLang="sr-Latn-RS" sz="2400" kern="1200" dirty="0">
              <a:ea typeface="Calibri" panose="020F0502020204030204" pitchFamily="34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https://www.hok.hr/obrazovanje/mjesta-za-naukovanje-praksu</a:t>
          </a:r>
          <a:r>
            <a:rPr lang="hr-HR" altLang="sr-Latn-RS" sz="2400" kern="1200" dirty="0"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hr-HR" sz="2400" kern="1200" dirty="0"/>
        </a:p>
      </dsp:txBody>
      <dsp:txXfrm rot="-5400000">
        <a:off x="941821" y="3101078"/>
        <a:ext cx="7948326" cy="175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r-Latn-RS" sz="1800" spc="-1" strike="noStrike">
                <a:solidFill>
                  <a:srgbClr val="000000"/>
                </a:solidFill>
                <a:latin typeface="Avenir Next LT Pro"/>
              </a:rPr>
              <a:t>Kliknite za premještanje slajda</a:t>
            </a:r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2000" spc="-1" strike="noStrike">
                <a:latin typeface="Arial"/>
              </a:rPr>
              <a:t>Kliknite za uređivanje formata bilješki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1400" spc="-1" strike="noStrike">
                <a:latin typeface="Times New Roman"/>
              </a:rPr>
              <a:t>&lt;zaglavlje&gt;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hr-HR" sz="1400" spc="-1" strike="noStrike">
                <a:latin typeface="Times New Roman"/>
              </a:rPr>
              <a:t>&lt;datum/vrijeme&gt;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hr-HR" sz="1400" spc="-1" strike="noStrike">
                <a:latin typeface="Times New Roman"/>
              </a:rPr>
              <a:t>&lt;podnožje&gt;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21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294E873E-1BC6-4FA5-BCB1-DCF7858BD0D9}" type="slidenum">
              <a:rPr b="0" lang="hr-HR" sz="1400" spc="-1" strike="noStrike">
                <a:latin typeface="Times New Roman"/>
              </a:rPr>
              <a:t>&lt;broj-slajda&gt;</a:t>
            </a:fld>
            <a:endParaRPr b="0" lang="hr-H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hr-HR" sz="2000" spc="-1" strike="noStrike">
              <a:latin typeface="Arial"/>
            </a:endParaRPr>
          </a:p>
        </p:txBody>
      </p:sp>
      <p:sp>
        <p:nvSpPr>
          <p:cNvPr id="28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7F51911-76C8-47F2-B856-19B14D689E5E}" type="slidenum">
              <a:rPr b="0" lang="hr-HR" sz="1200" spc="-1" strike="noStrike">
                <a:solidFill>
                  <a:srgbClr val="000000"/>
                </a:solidFill>
                <a:latin typeface="Calibri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20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21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107080" y="1096920"/>
            <a:ext cx="7977240" cy="2085480"/>
          </a:xfrm>
          <a:prstGeom prst="rect">
            <a:avLst/>
          </a:prstGeom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Goudy Old Style"/>
              </a:rPr>
              <a:t>Click to edit Master title style</a:t>
            </a:r>
            <a:endParaRPr b="0" lang="sr-Latn-RS" sz="4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0000" y="6357240"/>
            <a:ext cx="1759680" cy="461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C3DE3F9-9CA3-41E9-95A6-DF157B267E77}" type="datetime">
              <a:rPr b="0" lang="en-US" sz="1000" spc="199" strike="noStrike" cap="all">
                <a:solidFill>
                  <a:srgbClr val="000000">
                    <a:alpha val="60000"/>
                  </a:srgbClr>
                </a:solidFill>
                <a:latin typeface="Goudy Old Style"/>
              </a:rPr>
              <a:t>5/23/24</a:t>
            </a:fld>
            <a:endParaRPr b="0" lang="hr-HR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2754360" y="6357600"/>
            <a:ext cx="6683040" cy="4604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9982800" y="6357600"/>
            <a:ext cx="1759680" cy="4604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5C7107F-D7B6-40E1-9993-473BA00F3D41}" type="slidenum">
              <a:rPr b="0" lang="en-US" sz="1000" spc="199" strike="noStrike" cap="all">
                <a:solidFill>
                  <a:srgbClr val="000000">
                    <a:alpha val="60000"/>
                  </a:srgbClr>
                </a:solidFill>
                <a:latin typeface="Goudy Old Style"/>
              </a:rPr>
              <a:t>&lt;broj-slajda&gt;</a:t>
            </a:fld>
            <a:endParaRPr b="0" lang="hr-HR" sz="1000" spc="-1" strike="noStrike">
              <a:latin typeface="Times New Roman"/>
            </a:endParaRPr>
          </a:p>
        </p:txBody>
      </p:sp>
      <p:sp>
        <p:nvSpPr>
          <p:cNvPr id="4" name="Line 5"/>
          <p:cNvSpPr/>
          <p:nvPr/>
        </p:nvSpPr>
        <p:spPr>
          <a:xfrm>
            <a:off x="5825880" y="3525480"/>
            <a:ext cx="540000" cy="0"/>
          </a:xfrm>
          <a:prstGeom prst="line">
            <a:avLst/>
          </a:prstGeom>
          <a:ln w="1270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" name="Group 6"/>
          <p:cNvGrpSpPr/>
          <p:nvPr/>
        </p:nvGrpSpPr>
        <p:grpSpPr>
          <a:xfrm>
            <a:off x="9787680" y="4227120"/>
            <a:ext cx="1539000" cy="1541880"/>
            <a:chOff x="9787680" y="4227120"/>
            <a:chExt cx="1539000" cy="1541880"/>
          </a:xfrm>
        </p:grpSpPr>
        <p:grpSp>
          <p:nvGrpSpPr>
            <p:cNvPr id="6" name="Group 7"/>
            <p:cNvGrpSpPr/>
            <p:nvPr/>
          </p:nvGrpSpPr>
          <p:grpSpPr>
            <a:xfrm>
              <a:off x="9875520" y="4227120"/>
              <a:ext cx="1451160" cy="1450440"/>
              <a:chOff x="9875520" y="4227120"/>
              <a:chExt cx="1451160" cy="1450440"/>
            </a:xfrm>
          </p:grpSpPr>
          <p:sp>
            <p:nvSpPr>
              <p:cNvPr id="7" name="CustomShape 8"/>
              <p:cNvSpPr/>
              <p:nvPr/>
            </p:nvSpPr>
            <p:spPr>
              <a:xfrm rot="2700000">
                <a:off x="10330560" y="4131720"/>
                <a:ext cx="318600" cy="1418760"/>
              </a:xfrm>
              <a:custGeom>
                <a:avLst/>
                <a:gdLst/>
                <a:ahLst/>
                <a:rect l="l" t="t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" name="CustomShape 9"/>
              <p:cNvSpPr/>
              <p:nvPr/>
            </p:nvSpPr>
            <p:spPr>
              <a:xfrm rot="2700000">
                <a:off x="10556640" y="4355640"/>
                <a:ext cx="313920" cy="1418760"/>
              </a:xfrm>
              <a:custGeom>
                <a:avLst/>
                <a:gdLst/>
                <a:ahLst/>
                <a:rect l="l" t="t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196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9" name="Line 10"/>
            <p:cNvSpPr/>
            <p:nvPr/>
          </p:nvSpPr>
          <p:spPr>
            <a:xfrm flipV="1">
              <a:off x="9787680" y="4452480"/>
              <a:ext cx="1316520" cy="1316520"/>
            </a:xfrm>
            <a:prstGeom prst="line">
              <a:avLst/>
            </a:prstGeom>
            <a:ln w="127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49" strike="noStrike">
                <a:solidFill>
                  <a:srgbClr val="000000">
                    <a:alpha val="60000"/>
                  </a:srgbClr>
                </a:solidFill>
                <a:latin typeface="Avenir Next LT Pro"/>
              </a:rPr>
              <a:t>Kliknite za uređivanje formata teksta strukture</a:t>
            </a:r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49" strike="noStrike">
                <a:solidFill>
                  <a:srgbClr val="000000">
                    <a:alpha val="60000"/>
                  </a:srgbClr>
                </a:solidFill>
                <a:latin typeface="Avenir Next LT Pro"/>
              </a:rPr>
              <a:t>Druga razina strukture</a:t>
            </a:r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sr-Latn-RS" sz="2000" spc="49" strike="noStrike">
                <a:solidFill>
                  <a:srgbClr val="000000">
                    <a:alpha val="60000"/>
                  </a:srgbClr>
                </a:solidFill>
                <a:latin typeface="Avenir Next LT Pro"/>
              </a:rPr>
              <a:t>Treća razina strukture</a:t>
            </a:r>
            <a:endParaRPr b="0" i="1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49" strike="noStrike">
                <a:solidFill>
                  <a:srgbClr val="000000">
                    <a:alpha val="60000"/>
                  </a:srgbClr>
                </a:solidFill>
                <a:latin typeface="Avenir Next LT Pro"/>
              </a:rPr>
              <a:t>Četvrta razina strukture</a:t>
            </a:r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49" strike="noStrike">
                <a:solidFill>
                  <a:srgbClr val="000000">
                    <a:alpha val="60000"/>
                  </a:srgbClr>
                </a:solidFill>
                <a:latin typeface="Avenir Next LT Pro"/>
              </a:rPr>
              <a:t>Peta razina strukture</a:t>
            </a:r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49" strike="noStrike">
                <a:solidFill>
                  <a:srgbClr val="000000">
                    <a:alpha val="60000"/>
                  </a:srgbClr>
                </a:solidFill>
                <a:latin typeface="Avenir Next LT Pro"/>
              </a:rPr>
              <a:t>Šesta razina strukture</a:t>
            </a:r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49" strike="noStrike">
                <a:solidFill>
                  <a:srgbClr val="000000">
                    <a:alpha val="60000"/>
                  </a:srgbClr>
                </a:solidFill>
                <a:latin typeface="Avenir Next LT Pro"/>
              </a:rPr>
              <a:t>Sedma razina strukture</a:t>
            </a:r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dt"/>
          </p:nvPr>
        </p:nvSpPr>
        <p:spPr>
          <a:xfrm>
            <a:off x="450000" y="6357240"/>
            <a:ext cx="1759680" cy="461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59D19D2-7244-4205-8A4F-E1657EFBB6EB}" type="datetime">
              <a:rPr b="0" lang="en-US" sz="1000" spc="199" strike="noStrike" cap="all">
                <a:solidFill>
                  <a:srgbClr val="000000">
                    <a:alpha val="60000"/>
                  </a:srgbClr>
                </a:solidFill>
                <a:latin typeface="Goudy Old Style"/>
              </a:rPr>
              <a:t>5/23/24</a:t>
            </a:fld>
            <a:endParaRPr b="0" lang="hr-HR" sz="1000" spc="-1" strike="noStrike"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ftr"/>
          </p:nvPr>
        </p:nvSpPr>
        <p:spPr>
          <a:xfrm>
            <a:off x="2754360" y="6357600"/>
            <a:ext cx="6683040" cy="4604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sldNum"/>
          </p:nvPr>
        </p:nvSpPr>
        <p:spPr>
          <a:xfrm>
            <a:off x="9982800" y="6357600"/>
            <a:ext cx="1759680" cy="4604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D658E27-5A94-4050-8B11-33EFFBFACD75}" type="slidenum">
              <a:rPr b="0" lang="en-US" sz="1000" spc="199" strike="noStrike" cap="all">
                <a:solidFill>
                  <a:srgbClr val="000000">
                    <a:alpha val="60000"/>
                  </a:srgbClr>
                </a:solidFill>
                <a:latin typeface="Goudy Old Style"/>
              </a:rPr>
              <a:t>&lt;broj-slajda&gt;</a:t>
            </a:fld>
            <a:endParaRPr b="0" lang="hr-HR" sz="1000" spc="-1" strike="noStrike"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r-Latn-RS" sz="1800" spc="-1" strike="noStrike">
                <a:solidFill>
                  <a:srgbClr val="000000"/>
                </a:solidFill>
                <a:latin typeface="Avenir Next LT Pro"/>
              </a:rPr>
              <a:t>Kliknite za uređivanje formata teksta naslova</a:t>
            </a:r>
            <a:endParaRPr b="0" lang="sr-Latn-R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49" strike="noStrike">
                <a:solidFill>
                  <a:srgbClr val="000000">
                    <a:alpha val="60000"/>
                  </a:srgbClr>
                </a:solidFill>
                <a:latin typeface="Avenir Next LT Pro"/>
              </a:rPr>
              <a:t>Kliknite za uređivanje formata teksta strukture</a:t>
            </a:r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49" strike="noStrike">
                <a:solidFill>
                  <a:srgbClr val="000000">
                    <a:alpha val="60000"/>
                  </a:srgbClr>
                </a:solidFill>
                <a:latin typeface="Avenir Next LT Pro"/>
              </a:rPr>
              <a:t>Druga razina strukture</a:t>
            </a:r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sr-Latn-RS" sz="2000" spc="49" strike="noStrike">
                <a:solidFill>
                  <a:srgbClr val="000000">
                    <a:alpha val="60000"/>
                  </a:srgbClr>
                </a:solidFill>
                <a:latin typeface="Avenir Next LT Pro"/>
              </a:rPr>
              <a:t>Treća razina strukture</a:t>
            </a:r>
            <a:endParaRPr b="0" i="1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49" strike="noStrike">
                <a:solidFill>
                  <a:srgbClr val="000000">
                    <a:alpha val="60000"/>
                  </a:srgbClr>
                </a:solidFill>
                <a:latin typeface="Avenir Next LT Pro"/>
              </a:rPr>
              <a:t>Četvrta razina strukture</a:t>
            </a:r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49" strike="noStrike">
                <a:solidFill>
                  <a:srgbClr val="000000">
                    <a:alpha val="60000"/>
                  </a:srgbClr>
                </a:solidFill>
                <a:latin typeface="Avenir Next LT Pro"/>
              </a:rPr>
              <a:t>Peta razina strukture</a:t>
            </a:r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49" strike="noStrike">
                <a:solidFill>
                  <a:srgbClr val="000000">
                    <a:alpha val="60000"/>
                  </a:srgbClr>
                </a:solidFill>
                <a:latin typeface="Avenir Next LT Pro"/>
              </a:rPr>
              <a:t>Šesta razina strukture</a:t>
            </a:r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49" strike="noStrike">
                <a:solidFill>
                  <a:srgbClr val="000000">
                    <a:alpha val="60000"/>
                  </a:srgbClr>
                </a:solidFill>
                <a:latin typeface="Avenir Next LT Pro"/>
              </a:rPr>
              <a:t>Sedma razina strukture</a:t>
            </a:r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"/>
              </a:rPr>
              <a:t>Kliknite da biste uredili stil naslova matrice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71ABF25-B6A2-4FF7-A078-6A54A41F89CD}" type="datetime">
              <a:rPr b="0" lang="sr-Latn-CS" sz="1200" spc="-1" strike="noStrike">
                <a:solidFill>
                  <a:srgbClr val="8b8b8b"/>
                </a:solidFill>
                <a:latin typeface="Calibri"/>
              </a:rPr>
              <a:t>23.05.24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CF31CA2-C027-48AE-A45F-3C674EE9C3BC}" type="slidenum">
              <a:rPr b="0" lang="hr-HR" sz="1200" spc="-1" strike="noStrike">
                <a:solidFill>
                  <a:srgbClr val="898989"/>
                </a:solidFill>
                <a:latin typeface="Calibri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Kliknite za uređivanje formata teksta strukture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Druga razina strukture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Treća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Četvrta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Šesta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Sedma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989280" y="395280"/>
            <a:ext cx="10212840" cy="111240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Goudy Old Style"/>
              </a:rPr>
              <a:t>Click to edit Master title style</a:t>
            </a:r>
            <a:endParaRPr b="0" lang="sr-Latn-RS" sz="32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dt"/>
          </p:nvPr>
        </p:nvSpPr>
        <p:spPr>
          <a:xfrm>
            <a:off x="450000" y="6357240"/>
            <a:ext cx="1759680" cy="461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09F3AF9-12CC-42D5-96AA-27C91C05C2B4}" type="datetime">
              <a:rPr b="0" lang="en-US" sz="1000" spc="199" strike="noStrike" cap="all">
                <a:solidFill>
                  <a:srgbClr val="000000">
                    <a:alpha val="60000"/>
                  </a:srgbClr>
                </a:solidFill>
                <a:latin typeface="Goudy Old Style"/>
              </a:rPr>
              <a:t>5/23/24</a:t>
            </a:fld>
            <a:endParaRPr b="0" lang="hr-HR" sz="1000" spc="-1" strike="noStrike">
              <a:latin typeface="Times New Roman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ftr"/>
          </p:nvPr>
        </p:nvSpPr>
        <p:spPr>
          <a:xfrm>
            <a:off x="2754360" y="6357600"/>
            <a:ext cx="6683040" cy="4604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sldNum"/>
          </p:nvPr>
        </p:nvSpPr>
        <p:spPr>
          <a:xfrm>
            <a:off x="9982800" y="6357600"/>
            <a:ext cx="1759680" cy="4604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C901840-97EB-49CC-88CA-F9A527443A4E}" type="slidenum">
              <a:rPr b="0" lang="en-US" sz="1000" spc="199" strike="noStrike" cap="all">
                <a:solidFill>
                  <a:srgbClr val="000000">
                    <a:alpha val="60000"/>
                  </a:srgbClr>
                </a:solidFill>
                <a:latin typeface="Goudy Old Style"/>
              </a:rPr>
              <a:t>&lt;broj-slajda&gt;</a:t>
            </a:fld>
            <a:endParaRPr b="0" lang="hr-HR" sz="1000" spc="-1" strike="noStrike"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49" strike="noStrike">
                <a:solidFill>
                  <a:srgbClr val="000000">
                    <a:alpha val="60000"/>
                  </a:srgbClr>
                </a:solidFill>
                <a:latin typeface="Avenir Next LT Pro"/>
              </a:rPr>
              <a:t>Kliknite za uređivanje formata teksta strukture</a:t>
            </a:r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49" strike="noStrike">
                <a:solidFill>
                  <a:srgbClr val="000000">
                    <a:alpha val="60000"/>
                  </a:srgbClr>
                </a:solidFill>
                <a:latin typeface="Avenir Next LT Pro"/>
              </a:rPr>
              <a:t>Druga razina strukture</a:t>
            </a:r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sr-Latn-RS" sz="2000" spc="49" strike="noStrike">
                <a:solidFill>
                  <a:srgbClr val="000000">
                    <a:alpha val="60000"/>
                  </a:srgbClr>
                </a:solidFill>
                <a:latin typeface="Avenir Next LT Pro"/>
              </a:rPr>
              <a:t>Treća razina strukture</a:t>
            </a:r>
            <a:endParaRPr b="0" i="1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49" strike="noStrike">
                <a:solidFill>
                  <a:srgbClr val="000000">
                    <a:alpha val="60000"/>
                  </a:srgbClr>
                </a:solidFill>
                <a:latin typeface="Avenir Next LT Pro"/>
              </a:rPr>
              <a:t>Četvrta razina strukture</a:t>
            </a:r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49" strike="noStrike">
                <a:solidFill>
                  <a:srgbClr val="000000">
                    <a:alpha val="60000"/>
                  </a:srgbClr>
                </a:solidFill>
                <a:latin typeface="Avenir Next LT Pro"/>
              </a:rPr>
              <a:t>Peta razina strukture</a:t>
            </a:r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49" strike="noStrike">
                <a:solidFill>
                  <a:srgbClr val="000000">
                    <a:alpha val="60000"/>
                  </a:srgbClr>
                </a:solidFill>
                <a:latin typeface="Avenir Next LT Pro"/>
              </a:rPr>
              <a:t>Šesta razina strukture</a:t>
            </a:r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49" strike="noStrike">
                <a:solidFill>
                  <a:srgbClr val="000000">
                    <a:alpha val="60000"/>
                  </a:srgbClr>
                </a:solidFill>
                <a:latin typeface="Avenir Next LT Pro"/>
              </a:rPr>
              <a:t>Sedma razina strukture</a:t>
            </a:r>
            <a:endParaRPr b="0" lang="sr-Latn-RS" sz="2000" spc="49" strike="noStrike">
              <a:solidFill>
                <a:srgbClr val="000000">
                  <a:alpha val="60000"/>
                </a:srgbClr>
              </a:solidFill>
              <a:latin typeface="Avenir Next LT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91F358E-0F87-4B1F-AB7F-132983953BB9}" type="datetime">
              <a:rPr b="0" lang="sr-Latn-CS" sz="1200" spc="-1" strike="noStrike">
                <a:solidFill>
                  <a:srgbClr val="8b8b8b"/>
                </a:solidFill>
                <a:latin typeface="Calibri"/>
              </a:rPr>
              <a:t>23.05.24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DAAB1C1-969E-45C5-A470-79FF2DAD3E0A}" type="slidenum">
              <a:rPr b="0" lang="hr-HR" sz="1200" spc="-1" strike="noStrike">
                <a:solidFill>
                  <a:srgbClr val="898989"/>
                </a:solidFill>
                <a:latin typeface="Calibri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Kliknite za uređivanje formata teksta naslova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Kliknite za uređivanje formata teksta strukture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Druga razina strukture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Treća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Četvrta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Šesta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Sedma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srednje.e-upisi.hr/" TargetMode="Externa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4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mailto:helpdesk@skole.hr" TargetMode="External"/><Relationship Id="rId2" Type="http://schemas.openxmlformats.org/officeDocument/2006/relationships/slideLayout" Target="../slideLayouts/slideLayout4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hyperlink" Target="https://srednje.e-upisi.hr/" TargetMode="External"/><Relationship Id="rId2" Type="http://schemas.openxmlformats.org/officeDocument/2006/relationships/hyperlink" Target="http://www.mzo.hr/" TargetMode="External"/><Relationship Id="rId3" Type="http://schemas.openxmlformats.org/officeDocument/2006/relationships/hyperlink" Target="http://e-usmjeravanje.hzz.hr/Predanketa" TargetMode="External"/><Relationship Id="rId4" Type="http://schemas.openxmlformats.org/officeDocument/2006/relationships/hyperlink" Target="https://www.hok.hr/obrazovanje/mjesta-za-naukovanje-praksu" TargetMode="External"/><Relationship Id="rId5" Type="http://schemas.openxmlformats.org/officeDocument/2006/relationships/hyperlink" Target="https://ucenici.com/" TargetMode="External"/><Relationship Id="rId6" Type="http://schemas.openxmlformats.org/officeDocument/2006/relationships/slideLayout" Target="../slideLayouts/slideLayout4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hyperlink" Target="https://srednje.e-upisi.hr/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4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TextShape 2"/>
          <p:cNvSpPr txBox="1"/>
          <p:nvPr/>
        </p:nvSpPr>
        <p:spPr>
          <a:xfrm>
            <a:off x="6356520" y="1089000"/>
            <a:ext cx="5583600" cy="2138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1" lang="hr-HR" sz="4800" spc="-1" strike="noStrike">
                <a:solidFill>
                  <a:srgbClr val="0070c0"/>
                </a:solidFill>
                <a:latin typeface="Goudy Old Style"/>
              </a:rPr>
              <a:t>UPIS U SREDNJU ŠKOLU</a:t>
            </a:r>
            <a:endParaRPr b="0" lang="sr-Latn-RS" sz="4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9" name="TextShape 3"/>
          <p:cNvSpPr txBox="1"/>
          <p:nvPr/>
        </p:nvSpPr>
        <p:spPr>
          <a:xfrm>
            <a:off x="6818040" y="4113360"/>
            <a:ext cx="5122080" cy="1655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37000"/>
          </a:bodyPr>
          <a:p>
            <a:pPr algn="ctr">
              <a:lnSpc>
                <a:spcPct val="125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2400" spc="49" strike="noStrike">
                <a:solidFill>
                  <a:srgbClr val="0070c0">
                    <a:alpha val="60000"/>
                  </a:srgbClr>
                </a:solidFill>
                <a:latin typeface="Avenir Next LT Pro"/>
              </a:rPr>
              <a:t>OŠ STJEPANA RADIĆA BIBINJE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25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2400" spc="49" strike="noStrike">
                <a:solidFill>
                  <a:srgbClr val="0070c0">
                    <a:alpha val="60000"/>
                  </a:srgbClr>
                </a:solidFill>
                <a:latin typeface="Avenir Next LT Pro"/>
              </a:rPr>
              <a:t>ŠKOLSKA GODINA 2024/ 2025.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25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2400" spc="49" strike="noStrike">
                <a:solidFill>
                  <a:srgbClr val="0070c0">
                    <a:alpha val="60000"/>
                  </a:srgbClr>
                </a:solidFill>
                <a:latin typeface="Avenir Next LT Pro"/>
              </a:rPr>
              <a:t>Pripremila: Silvana Stipić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220" name="Picture 3" descr="A top view of books with different cover colours"/>
          <p:cNvPicPr/>
          <p:nvPr/>
        </p:nvPicPr>
        <p:blipFill>
          <a:blip r:embed="rId1"/>
          <a:srcRect l="1188" t="0" r="9698" b="0"/>
          <a:stretch/>
        </p:blipFill>
        <p:spPr>
          <a:xfrm>
            <a:off x="0" y="0"/>
            <a:ext cx="6111000" cy="6857640"/>
          </a:xfrm>
          <a:prstGeom prst="rect">
            <a:avLst/>
          </a:prstGeom>
          <a:ln w="0">
            <a:noFill/>
          </a:ln>
        </p:spPr>
      </p:pic>
      <p:sp>
        <p:nvSpPr>
          <p:cNvPr id="221" name="Line 4"/>
          <p:cNvSpPr/>
          <p:nvPr/>
        </p:nvSpPr>
        <p:spPr>
          <a:xfrm>
            <a:off x="8881560" y="3690720"/>
            <a:ext cx="540000" cy="0"/>
          </a:xfrm>
          <a:prstGeom prst="line">
            <a:avLst/>
          </a:prstGeom>
          <a:ln w="1270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989280" y="395280"/>
            <a:ext cx="10648800" cy="6609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hr-HR" sz="4000" spc="-1" strike="noStrike">
                <a:solidFill>
                  <a:srgbClr val="000000"/>
                </a:solidFill>
                <a:latin typeface="Calibri"/>
              </a:rPr>
              <a:t>Pravo  na upis u SŠ – novo (</a:t>
            </a:r>
            <a:r>
              <a:rPr b="1" lang="hr-HR" sz="4000" spc="-1" strike="noStrike">
                <a:solidFill>
                  <a:srgbClr val="000000"/>
                </a:solidFill>
                <a:latin typeface="Calibri"/>
              </a:rPr>
              <a:t>Poseban element</a:t>
            </a:r>
            <a:r>
              <a:rPr b="0" lang="hr-HR" sz="4000" spc="-1" strike="noStrike">
                <a:solidFill>
                  <a:srgbClr val="000000"/>
                </a:solidFill>
                <a:latin typeface="Calibri"/>
              </a:rPr>
              <a:t>) </a:t>
            </a:r>
            <a:endParaRPr b="0" lang="sr-Latn-RS" sz="40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471960" y="1212120"/>
            <a:ext cx="11247480" cy="61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7000"/>
              </a:lnSpc>
              <a:spcAft>
                <a:spcPts val="241"/>
              </a:spcAft>
              <a:buClr>
                <a:srgbClr val="ff0000"/>
              </a:buClr>
              <a:buFont typeface="Wingdings" charset="2"/>
              <a:buChar char=""/>
            </a:pPr>
            <a:r>
              <a:rPr b="0" lang="hr-HR" sz="2600" spc="-1" strike="noStrike">
                <a:solidFill>
                  <a:srgbClr val="000000"/>
                </a:solidFill>
                <a:latin typeface="Calibri"/>
              </a:rPr>
              <a:t>Ako dva ili više kandidata na zadnjem mjestu ljestvice poretka imaju </a:t>
            </a:r>
            <a:r>
              <a:rPr b="1" lang="hr-HR" sz="2600" spc="-1" strike="noStrike">
                <a:solidFill>
                  <a:srgbClr val="000000"/>
                </a:solidFill>
                <a:latin typeface="Calibri"/>
              </a:rPr>
              <a:t>isti ukupan broj bodova iz zajedničkog i dodatnog elementa vrednovanja </a:t>
            </a:r>
            <a:r>
              <a:rPr b="0" lang="hr-HR" sz="2600" spc="-1" strike="noStrike">
                <a:solidFill>
                  <a:srgbClr val="000000"/>
                </a:solidFill>
                <a:latin typeface="Calibri"/>
              </a:rPr>
              <a:t>upisuje se onaj kandidat koji je ostvario </a:t>
            </a:r>
            <a:r>
              <a:rPr b="1" lang="hr-HR" sz="2600" spc="-1" strike="noStrike">
                <a:solidFill>
                  <a:srgbClr val="ff0000"/>
                </a:solidFill>
                <a:latin typeface="Calibri"/>
              </a:rPr>
              <a:t>veći broj bodova iz provjere posebnih znanja</a:t>
            </a:r>
            <a:r>
              <a:rPr b="1" lang="hr-HR" sz="26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hr-HR" sz="2600" spc="-1" strike="noStrike">
              <a:latin typeface="Arial"/>
            </a:endParaRPr>
          </a:p>
          <a:p>
            <a:pPr marL="285840" indent="-285480">
              <a:lnSpc>
                <a:spcPct val="107000"/>
              </a:lnSpc>
              <a:spcAft>
                <a:spcPts val="241"/>
              </a:spcAft>
              <a:buClr>
                <a:srgbClr val="ff0000"/>
              </a:buClr>
              <a:buFont typeface="Wingdings" charset="2"/>
              <a:buChar char=""/>
            </a:pPr>
            <a:r>
              <a:rPr b="0" lang="hr-HR" sz="2600" spc="-1" strike="noStrike">
                <a:solidFill>
                  <a:srgbClr val="000000"/>
                </a:solidFill>
                <a:latin typeface="Calibri"/>
              </a:rPr>
              <a:t>Ako dva ili više kandidata na zadnjem mjestu ljestvice poretka imaju </a:t>
            </a:r>
            <a:r>
              <a:rPr b="1" lang="hr-HR" sz="2600" spc="-1" strike="noStrike">
                <a:solidFill>
                  <a:srgbClr val="000000"/>
                </a:solidFill>
                <a:latin typeface="Calibri"/>
              </a:rPr>
              <a:t>isti ukupan broj bodova iz zajedničkog i dodatnog elementa vrednovanja i imaju isti broj bodova iz provjere posebnih znanja</a:t>
            </a:r>
            <a:r>
              <a:rPr b="0" lang="hr-HR" sz="2600" spc="-1" strike="noStrike">
                <a:solidFill>
                  <a:srgbClr val="000000"/>
                </a:solidFill>
                <a:latin typeface="Calibri"/>
              </a:rPr>
              <a:t>, upisuje se onaj kandidat koji ostvaruje </a:t>
            </a:r>
            <a:r>
              <a:rPr b="1" lang="hr-HR" sz="2600" spc="-1" strike="noStrike">
                <a:solidFill>
                  <a:srgbClr val="ff0000"/>
                </a:solidFill>
                <a:latin typeface="Calibri"/>
              </a:rPr>
              <a:t>pravo na </a:t>
            </a:r>
            <a:r>
              <a:rPr b="1" lang="hr-HR" sz="2600" spc="-1" strike="noStrike">
                <a:solidFill>
                  <a:srgbClr val="00b050"/>
                </a:solidFill>
                <a:latin typeface="Calibri"/>
              </a:rPr>
              <a:t>poseban element vrednovanja</a:t>
            </a:r>
            <a:r>
              <a:rPr b="1" lang="hr-HR" sz="2600" spc="-1" strike="noStrike">
                <a:solidFill>
                  <a:srgbClr val="ff0000"/>
                </a:solidFill>
                <a:latin typeface="Calibri"/>
              </a:rPr>
              <a:t>.</a:t>
            </a:r>
            <a:endParaRPr b="0" lang="hr-HR" sz="2600" spc="-1" strike="noStrike">
              <a:latin typeface="Arial"/>
            </a:endParaRPr>
          </a:p>
          <a:p>
            <a:pPr marL="285840" indent="-285480">
              <a:lnSpc>
                <a:spcPct val="107000"/>
              </a:lnSpc>
              <a:spcAft>
                <a:spcPts val="241"/>
              </a:spcAft>
              <a:buClr>
                <a:srgbClr val="ff0000"/>
              </a:buClr>
              <a:buFont typeface="Wingdings" charset="2"/>
              <a:buChar char=""/>
            </a:pPr>
            <a:r>
              <a:rPr b="0" lang="hr-HR" sz="2600" spc="-1" strike="noStrike">
                <a:solidFill>
                  <a:srgbClr val="000000"/>
                </a:solidFill>
                <a:latin typeface="Calibri"/>
              </a:rPr>
              <a:t>Ako dva ili više kandidata na zadnjem mjestu ljestvice poretka imaju </a:t>
            </a:r>
            <a:r>
              <a:rPr b="1" lang="hr-HR" sz="2600" spc="-1" strike="noStrike">
                <a:solidFill>
                  <a:srgbClr val="000000"/>
                </a:solidFill>
                <a:latin typeface="Calibri"/>
              </a:rPr>
              <a:t>isti ukupan broj bodova iz zajedničkog i dodatnog elementa vrednovanja i imaju isti broj bodova iz provjere posebnih znanja te ostvaruju pravo na poseban element vrednovanja</a:t>
            </a:r>
            <a:r>
              <a:rPr b="0" lang="hr-HR" sz="26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1" lang="hr-HR" sz="2600" spc="-1" strike="noStrike">
                <a:solidFill>
                  <a:srgbClr val="ff0000"/>
                </a:solidFill>
                <a:latin typeface="Calibri"/>
              </a:rPr>
              <a:t>upisuju se svi kandidati</a:t>
            </a:r>
            <a:r>
              <a:rPr b="0" lang="hr-HR" sz="26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hr-HR" sz="26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241"/>
              </a:spcAft>
            </a:pPr>
            <a:endParaRPr b="0" lang="hr-HR" sz="26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241"/>
              </a:spcAft>
            </a:pPr>
            <a:endParaRPr b="0" lang="hr-HR" sz="26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241"/>
              </a:spcAft>
            </a:pPr>
            <a:endParaRPr b="0" lang="hr-HR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950040" y="1686600"/>
            <a:ext cx="10182240" cy="438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241"/>
              </a:spcAft>
              <a:tabLst>
                <a:tab algn="l" pos="0"/>
              </a:tabLst>
            </a:pPr>
            <a:r>
              <a:rPr b="1" lang="hr-HR" sz="3200" spc="-1" strike="noStrike">
                <a:solidFill>
                  <a:srgbClr val="231f20"/>
                </a:solidFill>
                <a:latin typeface="Times New Roman"/>
                <a:ea typeface="Times New Roman"/>
              </a:rPr>
              <a:t>Srednje škole </a:t>
            </a:r>
            <a:r>
              <a:rPr b="1" lang="hr-HR" sz="3200" spc="-1" strike="noStrike" u="sng">
                <a:solidFill>
                  <a:srgbClr val="231f20"/>
                </a:solidFill>
                <a:uFillTx/>
                <a:latin typeface="Times New Roman"/>
                <a:ea typeface="Times New Roman"/>
              </a:rPr>
              <a:t>mogu</a:t>
            </a:r>
            <a:r>
              <a:rPr b="1" lang="hr-HR" sz="3200" spc="-1" strike="noStrike">
                <a:solidFill>
                  <a:srgbClr val="231f20"/>
                </a:solidFill>
                <a:latin typeface="Times New Roman"/>
                <a:ea typeface="Times New Roman"/>
              </a:rPr>
              <a:t> provoditi provjere posebnih znanja </a:t>
            </a:r>
            <a:r>
              <a:rPr b="0" lang="hr-HR" sz="3200" spc="-1" strike="noStrike">
                <a:solidFill>
                  <a:srgbClr val="231f20"/>
                </a:solidFill>
                <a:latin typeface="Times New Roman"/>
                <a:ea typeface="Times New Roman"/>
              </a:rPr>
              <a:t>iz nastavnih predmeta:</a:t>
            </a:r>
            <a:endParaRPr b="0" lang="hr-HR" sz="3200" spc="-1" strike="noStrike">
              <a:latin typeface="Arial"/>
            </a:endParaRPr>
          </a:p>
          <a:p>
            <a:pPr marL="457200" indent="-456840">
              <a:lnSpc>
                <a:spcPct val="107000"/>
              </a:lnSpc>
              <a:spcAft>
                <a:spcPts val="241"/>
              </a:spcAft>
              <a:buClr>
                <a:srgbClr val="ff0000"/>
              </a:buClr>
              <a:buFont typeface="StarSymbol"/>
              <a:buChar char="-"/>
              <a:tabLst>
                <a:tab algn="l" pos="0"/>
              </a:tabLst>
            </a:pPr>
            <a:r>
              <a:rPr b="0" lang="hr-HR" sz="32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Hrvatskoga jezika, Matematike, prvoga stranog jezika</a:t>
            </a:r>
            <a:r>
              <a:rPr b="0" lang="hr-HR" sz="3200" spc="-1" strike="noStrike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endParaRPr b="0" lang="hr-HR" sz="3200" spc="-1" strike="noStrike">
              <a:latin typeface="Arial"/>
            </a:endParaRPr>
          </a:p>
          <a:p>
            <a:pPr marL="457200" indent="-456840">
              <a:lnSpc>
                <a:spcPct val="107000"/>
              </a:lnSpc>
              <a:spcAft>
                <a:spcPts val="241"/>
              </a:spcAft>
              <a:buClr>
                <a:srgbClr val="ff0000"/>
              </a:buClr>
              <a:buFont typeface="StarSymbol"/>
              <a:buChar char="-"/>
              <a:tabLst>
                <a:tab algn="l" pos="0"/>
              </a:tabLst>
            </a:pPr>
            <a:r>
              <a:rPr b="0" lang="hr-HR" sz="32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nastavnih</a:t>
            </a:r>
            <a:r>
              <a:rPr b="0" lang="hr-HR" sz="3200" spc="-1" strike="noStrike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b="0" lang="hr-HR" sz="32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predmeta važnih za nastavak obrazovanja (3 predmeta)</a:t>
            </a:r>
            <a:endParaRPr b="0" lang="hr-HR" sz="3200" spc="-1" strike="noStrike">
              <a:latin typeface="Arial"/>
            </a:endParaRPr>
          </a:p>
          <a:p>
            <a:pPr marL="457200" indent="-456840">
              <a:lnSpc>
                <a:spcPct val="107000"/>
              </a:lnSpc>
              <a:spcAft>
                <a:spcPts val="241"/>
              </a:spcAft>
              <a:buClr>
                <a:srgbClr val="000000"/>
              </a:buClr>
              <a:buFont typeface="StarSymbol"/>
              <a:buChar char="-"/>
              <a:tabLst>
                <a:tab algn="l" pos="0"/>
              </a:tabLst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  <a:ea typeface="Times New Roman"/>
              </a:rPr>
              <a:t>Na temelju provjera znanja kandidat može ostvariti najviše 10 bodova.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241"/>
              </a:spcAft>
              <a:tabLst>
                <a:tab algn="l" pos="0"/>
              </a:tabLst>
            </a:pPr>
            <a:endParaRPr b="0" lang="hr-HR" sz="3200" spc="-1" strike="noStrike">
              <a:latin typeface="Arial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0000"/>
                </a:solidFill>
                <a:latin typeface="Calibri"/>
              </a:rPr>
              <a:t>NOVO </a:t>
            </a:r>
            <a:r>
              <a:rPr b="1" lang="hr-HR" sz="4400" spc="-1" strike="noStrike">
                <a:solidFill>
                  <a:srgbClr val="000000"/>
                </a:solidFill>
                <a:latin typeface="Calibri"/>
              </a:rPr>
              <a:t>– PRIJEMNI ISPIT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6c4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1708560" y="1131840"/>
            <a:ext cx="8584200" cy="3137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dir="t" rig="harsh"/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4000" spc="-1" strike="noStrike">
                <a:solidFill>
                  <a:srgbClr val="664f37"/>
                </a:solidFill>
                <a:latin typeface="Avenir Next LT Pro"/>
              </a:rPr>
              <a:t>U svakome upisnom roku </a:t>
            </a:r>
            <a:br/>
            <a:r>
              <a:rPr b="1" lang="hr-HR" sz="4000" spc="-1" strike="noStrike">
                <a:solidFill>
                  <a:srgbClr val="664f37"/>
                </a:solidFill>
                <a:latin typeface="Avenir Next LT Pro"/>
              </a:rPr>
              <a:t>učenik se može prijaviti za upis</a:t>
            </a:r>
            <a:br/>
            <a:r>
              <a:rPr b="1" lang="hr-HR" sz="4000" spc="-1" strike="noStrike">
                <a:solidFill>
                  <a:srgbClr val="664f37"/>
                </a:solidFill>
                <a:latin typeface="Avenir Next LT Pro"/>
              </a:rPr>
              <a:t> u najviše </a:t>
            </a:r>
            <a:r>
              <a:rPr b="1" lang="hr-HR" sz="4000" spc="-1" strike="noStrike" u="sng">
                <a:solidFill>
                  <a:srgbClr val="ff0000"/>
                </a:solidFill>
                <a:uFillTx/>
                <a:latin typeface="Avenir Next LT Pro"/>
              </a:rPr>
              <a:t>6 obrazovnih programa</a:t>
            </a:r>
            <a:endParaRPr b="0" lang="hr-HR" sz="4000" spc="-1" strike="noStrike">
              <a:latin typeface="Arial"/>
            </a:endParaRPr>
          </a:p>
        </p:txBody>
      </p:sp>
      <p:pic>
        <p:nvPicPr>
          <p:cNvPr id="246" name="Slika 2" descr=""/>
          <p:cNvPicPr/>
          <p:nvPr/>
        </p:nvPicPr>
        <p:blipFill>
          <a:blip r:embed="rId1"/>
          <a:stretch/>
        </p:blipFill>
        <p:spPr>
          <a:xfrm>
            <a:off x="2759040" y="4046760"/>
            <a:ext cx="6128640" cy="255348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2238120" y="188640"/>
            <a:ext cx="8034120" cy="79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hr-HR" sz="3600" spc="-1" strike="noStrike">
                <a:solidFill>
                  <a:srgbClr val="000000"/>
                </a:solidFill>
                <a:latin typeface="Calibri"/>
              </a:rPr>
              <a:t>Upis u programe za vezane obrte - 3 god. </a:t>
            </a:r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2945064445"/>
              </p:ext>
            </p:extLst>
          </p:nvPr>
        </p:nvGraphicFramePr>
        <p:xfrm>
          <a:off x="1603440" y="1081440"/>
          <a:ext cx="8984880" cy="54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1981080" y="274680"/>
            <a:ext cx="8229240" cy="669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NATJEČAJ ZA UPIS UČENIKA 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657000" y="809640"/>
            <a:ext cx="11025720" cy="806760"/>
          </a:xfrm>
          <a:prstGeom prst="rect">
            <a:avLst/>
          </a:prstGeom>
          <a:noFill/>
          <a:ln w="0">
            <a:solidFill>
              <a:schemeClr val="tx2">
                <a:lumMod val="75000"/>
              </a:schemeClr>
            </a:solidFill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200000"/>
            </a:lightRig>
          </a:scene3d>
          <a:sp3d>
            <a:bevelT prst="angl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7000"/>
              </a:lnSpc>
            </a:pPr>
            <a:r>
              <a:rPr b="0" lang="hr-HR" sz="2200" spc="-1" strike="noStrike">
                <a:solidFill>
                  <a:srgbClr val="000000"/>
                </a:solidFill>
                <a:latin typeface="Times New Roman"/>
              </a:rPr>
              <a:t>Natječaj za upis učenika </a:t>
            </a:r>
            <a:r>
              <a:rPr b="1" lang="hr-HR" sz="2200" spc="-1" strike="noStrike">
                <a:solidFill>
                  <a:srgbClr val="ff0000"/>
                </a:solidFill>
                <a:latin typeface="Times New Roman"/>
              </a:rPr>
              <a:t>objavljuju srednje škole </a:t>
            </a:r>
            <a:r>
              <a:rPr b="0" lang="hr-HR" sz="2200" spc="-1" strike="noStrike">
                <a:solidFill>
                  <a:srgbClr val="000000"/>
                </a:solidFill>
                <a:latin typeface="Times New Roman"/>
              </a:rPr>
              <a:t>najkasnije do </a:t>
            </a:r>
            <a:r>
              <a:rPr b="1" lang="hr-HR" sz="2200" spc="-1" strike="noStrike">
                <a:solidFill>
                  <a:srgbClr val="ff0000"/>
                </a:solidFill>
                <a:latin typeface="Times New Roman"/>
              </a:rPr>
              <a:t>20. lipnja 2024</a:t>
            </a:r>
            <a:r>
              <a:rPr b="1" lang="hr-HR" sz="2200" spc="-1" strike="noStrike">
                <a:solidFill>
                  <a:srgbClr val="000000"/>
                </a:solidFill>
                <a:latin typeface="Times New Roman"/>
              </a:rPr>
              <a:t>. </a:t>
            </a:r>
            <a:r>
              <a:rPr b="0" lang="hr-HR" sz="2200" spc="-1" strike="noStrike">
                <a:solidFill>
                  <a:srgbClr val="000000"/>
                </a:solidFill>
                <a:latin typeface="Times New Roman"/>
              </a:rPr>
              <a:t>godine na mrežnim stranicama i oglasnim pločama SŠ</a:t>
            </a:r>
            <a:endParaRPr b="0" lang="hr-HR" sz="2200" spc="-1" strike="noStrike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2217240" y="1868400"/>
            <a:ext cx="3023280" cy="48096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7000"/>
              </a:lnSpc>
            </a:pPr>
            <a:r>
              <a:rPr b="0" lang="hr-HR" sz="2400" spc="-1" strike="noStrike">
                <a:solidFill>
                  <a:srgbClr val="ff0000"/>
                </a:solidFill>
                <a:latin typeface="Times New Roman"/>
              </a:rPr>
              <a:t>Natječaj za upis sadrži: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251" name="CustomShape 4"/>
          <p:cNvSpPr/>
          <p:nvPr/>
        </p:nvSpPr>
        <p:spPr>
          <a:xfrm>
            <a:off x="657000" y="2531880"/>
            <a:ext cx="10919160" cy="40035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7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imes New Roman"/>
              </a:rPr>
              <a:t>- popis programa obrazovanja i broj upisnih mjesta po vrstama programa obrazovanja </a:t>
            </a:r>
            <a:endParaRPr b="0" lang="hr-HR" sz="24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imes New Roman"/>
              </a:rPr>
              <a:t>- rokove za upis učenika u I. razred </a:t>
            </a:r>
            <a:endParaRPr b="0" lang="hr-HR" sz="24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imes New Roman"/>
              </a:rPr>
              <a:t>- predmet posebno važan za upis koji određuje srednja škola,</a:t>
            </a:r>
            <a:endParaRPr b="0" lang="hr-HR" sz="24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imes New Roman"/>
              </a:rPr>
              <a:t>- natjecanje iz znanja koje se vrednuje pri upisu, a određuje ga srednja škola,</a:t>
            </a:r>
            <a:endParaRPr b="0" lang="hr-HR" sz="24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imes New Roman"/>
              </a:rPr>
              <a:t>- popis zdravstvenih zahtjeva za programe obrazovanja</a:t>
            </a:r>
            <a:endParaRPr b="0" lang="hr-HR" sz="24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imes New Roman"/>
              </a:rPr>
              <a:t>-popis potrebnih dokumenata koji su uvjet za upis u pojedini program obrazovanja,</a:t>
            </a:r>
            <a:endParaRPr b="0" lang="hr-HR" sz="24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imes New Roman"/>
              </a:rPr>
              <a:t>- datume provođenja dodatnih ispita i provjera</a:t>
            </a:r>
            <a:endParaRPr b="0" lang="hr-HR" sz="24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imes New Roman"/>
              </a:rPr>
              <a:t>- popis stranih jezika koji se izvode u školi kao obvezni nastavni predmeti,</a:t>
            </a:r>
            <a:endParaRPr b="0" lang="hr-HR" sz="24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imes New Roman"/>
              </a:rPr>
              <a:t>- naknadu za povećane troškove obrazovanja - iznos školarine ako se naplaćuje,</a:t>
            </a:r>
            <a:endParaRPr b="0" lang="hr-HR" sz="24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imes New Roman"/>
              </a:rPr>
              <a:t>- datume zaprimanja upisnica i ostale dokumentacije potrebne za upis,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989280" y="760320"/>
            <a:ext cx="10212840" cy="747360"/>
          </a:xfrm>
          <a:prstGeom prst="rect">
            <a:avLst/>
          </a:prstGeom>
          <a:noFill/>
          <a:ln w="38160">
            <a:solidFill>
              <a:srgbClr val="ff0000"/>
            </a:solidFill>
            <a:miter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ff0000"/>
                </a:solidFill>
                <a:latin typeface="Goudy Old Style"/>
              </a:rPr>
              <a:t>RAZMISLITE, ODLUČITE I PROVJERITE</a:t>
            </a:r>
            <a:endParaRPr b="0" lang="sr-Latn-RS" sz="3200" spc="-1" strike="noStrike">
              <a:solidFill>
                <a:srgbClr val="000000"/>
              </a:solidFill>
              <a:latin typeface="Avenir Next LT Pro"/>
            </a:endParaRPr>
          </a:p>
        </p:txBody>
      </p:sp>
      <p:graphicFrame>
        <p:nvGraphicFramePr>
          <p:cNvPr id="253" name="Table 2"/>
          <p:cNvGraphicFramePr/>
          <p:nvPr/>
        </p:nvGraphicFramePr>
        <p:xfrm>
          <a:off x="506160" y="1844640"/>
          <a:ext cx="10883520" cy="4252680"/>
        </p:xfrm>
        <a:graphic>
          <a:graphicData uri="http://schemas.openxmlformats.org/drawingml/2006/table">
            <a:tbl>
              <a:tblPr/>
              <a:tblGrid>
                <a:gridCol w="10883880"/>
              </a:tblGrid>
              <a:tr h="874440">
                <a:tc>
                  <a:txBody>
                    <a:bodyPr lIns="68400" rIns="68400" tIns="0" bIns="0">
                      <a:noAutofit/>
                    </a:bodyPr>
                    <a:p>
                      <a:pPr marL="343080" indent="-342720">
                        <a:lnSpc>
                          <a:spcPct val="107000"/>
                        </a:lnSpc>
                        <a:buClr>
                          <a:srgbClr val="ff0000"/>
                        </a:buClr>
                        <a:buFont typeface="Wingdings" charset="2"/>
                        <a:buChar char=""/>
                      </a:pPr>
                      <a:r>
                        <a:rPr b="0" lang="hr-HR" sz="2400" spc="-1" strike="noStrike">
                          <a:solidFill>
                            <a:srgbClr val="ff0000"/>
                          </a:solidFill>
                          <a:latin typeface="Avenir Next LT Pro"/>
                        </a:rPr>
                        <a:t>Na 1. mjestu je program koji se najviše želi upisati</a:t>
                      </a:r>
                      <a:r>
                        <a:rPr b="0" lang="hr-HR" sz="2400" spc="-1" strike="noStrike">
                          <a:solidFill>
                            <a:srgbClr val="b17fba"/>
                          </a:solidFill>
                          <a:latin typeface="Avenir Next LT Pro"/>
                        </a:rPr>
                        <a:t>, a zatim</a:t>
                      </a:r>
                      <a:endParaRPr b="0" lang="hr-HR" sz="2400" spc="-1" strike="noStrike">
                        <a:latin typeface="Arial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tabLst>
                          <a:tab algn="l" pos="0"/>
                        </a:tabLst>
                      </a:pPr>
                      <a:r>
                        <a:rPr b="0" lang="hr-HR" sz="2400" spc="-1" strike="noStrike">
                          <a:solidFill>
                            <a:srgbClr val="b17fba"/>
                          </a:solidFill>
                          <a:latin typeface="Avenir Next LT Pro"/>
                        </a:rPr>
                        <a:t>ostali željenim redoslijedom</a:t>
                      </a:r>
                      <a:endParaRPr b="0" lang="hr-HR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b17fba"/>
                      </a:solidFill>
                    </a:lnL>
                    <a:lnR w="12240">
                      <a:solidFill>
                        <a:srgbClr val="b17fba"/>
                      </a:solidFill>
                    </a:lnR>
                    <a:lnT w="12240">
                      <a:solidFill>
                        <a:srgbClr val="b17fba"/>
                      </a:solidFill>
                    </a:lnT>
                    <a:lnB w="12240">
                      <a:solidFill>
                        <a:srgbClr val="b17fba"/>
                      </a:solidFill>
                    </a:lnB>
                    <a:noFill/>
                  </a:tcPr>
                </a:tc>
              </a:tr>
              <a:tr h="1499760">
                <a:tc>
                  <a:txBody>
                    <a:bodyPr lIns="68400" rIns="68400" tIns="0" bIns="0">
                      <a:noAutofit/>
                    </a:bodyPr>
                    <a:p>
                      <a:pPr marL="343080" indent="-342720">
                        <a:lnSpc>
                          <a:spcPct val="107000"/>
                        </a:lnSpc>
                        <a:buClr>
                          <a:srgbClr val="ff0000"/>
                        </a:buClr>
                        <a:buFont typeface="Wingdings" charset="2"/>
                        <a:buChar char=""/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Sukladno tome, </a:t>
                      </a:r>
                      <a:r>
                        <a:rPr b="0" lang="hr-HR" sz="2400" spc="-1" strike="noStrike">
                          <a:solidFill>
                            <a:srgbClr val="ff0000"/>
                          </a:solidFill>
                          <a:latin typeface="Avenir Next LT Pro"/>
                        </a:rPr>
                        <a:t>kandidat će se optimalno rasporediti </a:t>
                      </a: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na</a:t>
                      </a:r>
                      <a:endParaRPr b="0" lang="hr-HR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</a:tabLst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     </a:t>
                      </a: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obrazovni program koji mu je najviši na listi prioriteta, a</a:t>
                      </a:r>
                      <a:endParaRPr b="0" lang="hr-HR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</a:tabLst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    </a:t>
                      </a: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za koji se, </a:t>
                      </a:r>
                      <a:r>
                        <a:rPr b="0" lang="hr-HR" sz="2400" spc="-1" strike="noStrike">
                          <a:solidFill>
                            <a:srgbClr val="ff0000"/>
                          </a:solidFill>
                          <a:latin typeface="Avenir Next LT Pro"/>
                        </a:rPr>
                        <a:t>prema ostvarenim bodovima</a:t>
                      </a: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, nalazi u sklopu upisne kvote.</a:t>
                      </a:r>
                      <a:endParaRPr b="0" lang="hr-HR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b17fba"/>
                      </a:solidFill>
                    </a:lnL>
                    <a:lnR w="12240">
                      <a:solidFill>
                        <a:srgbClr val="b17fba"/>
                      </a:solidFill>
                    </a:lnR>
                    <a:lnT w="12240">
                      <a:solidFill>
                        <a:srgbClr val="b17fba"/>
                      </a:solidFill>
                    </a:lnT>
                    <a:lnB w="12240">
                      <a:solidFill>
                        <a:srgbClr val="b17fba"/>
                      </a:solidFill>
                    </a:lnB>
                    <a:noFill/>
                  </a:tcPr>
                </a:tc>
              </a:tr>
              <a:tr h="1878480">
                <a:tc>
                  <a:txBody>
                    <a:bodyPr lIns="68400" rIns="68400" tIns="0" bIns="0">
                      <a:noAutofit/>
                    </a:bodyPr>
                    <a:p>
                      <a:pPr marL="343080" indent="-342720">
                        <a:lnSpc>
                          <a:spcPct val="107000"/>
                        </a:lnSpc>
                        <a:buClr>
                          <a:srgbClr val="ff0000"/>
                        </a:buClr>
                        <a:buFont typeface="Wingdings" charset="2"/>
                        <a:buChar char=""/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Važno je </a:t>
                      </a:r>
                      <a:r>
                        <a:rPr b="0" lang="hr-HR" sz="2400" spc="-1" strike="noStrike">
                          <a:solidFill>
                            <a:srgbClr val="ff0000"/>
                          </a:solidFill>
                          <a:latin typeface="Avenir Next LT Pro"/>
                        </a:rPr>
                        <a:t>da učenici provjere </a:t>
                      </a: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jesu li im svi obrazovni</a:t>
                      </a:r>
                      <a:endParaRPr b="0" lang="hr-HR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</a:tabLst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     </a:t>
                      </a: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programi na listi prioriteta poredani prema njihovim</a:t>
                      </a:r>
                      <a:endParaRPr b="0" lang="hr-HR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</a:tabLst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    </a:t>
                      </a: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željama i mogućnostima jer </a:t>
                      </a:r>
                      <a:r>
                        <a:rPr b="0" lang="hr-HR" sz="2400" spc="-1" strike="noStrike">
                          <a:solidFill>
                            <a:srgbClr val="ff0000"/>
                          </a:solidFill>
                          <a:latin typeface="Avenir Next LT Pro"/>
                        </a:rPr>
                        <a:t>nakon zaključavanja odabira</a:t>
                      </a:r>
                      <a:endParaRPr b="0" lang="hr-HR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</a:tabLst>
                      </a:pPr>
                      <a:r>
                        <a:rPr b="0" lang="hr-HR" sz="2400" spc="-1" strike="noStrike">
                          <a:solidFill>
                            <a:srgbClr val="ff0000"/>
                          </a:solidFill>
                          <a:latin typeface="Avenir Next LT Pro"/>
                        </a:rPr>
                        <a:t>    </a:t>
                      </a:r>
                      <a:r>
                        <a:rPr b="0" lang="hr-HR" sz="2400" spc="-1" strike="noStrike">
                          <a:solidFill>
                            <a:srgbClr val="ff0000"/>
                          </a:solidFill>
                          <a:latin typeface="Avenir Next LT Pro"/>
                        </a:rPr>
                        <a:t>programa odnosno škola, nikakve izmjene više neće biti  moguće.</a:t>
                      </a:r>
                      <a:endParaRPr b="0" lang="hr-HR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b17fba"/>
                      </a:solidFill>
                    </a:lnL>
                    <a:lnR w="12240">
                      <a:solidFill>
                        <a:srgbClr val="b17fba"/>
                      </a:solidFill>
                    </a:lnR>
                    <a:lnT w="12240">
                      <a:solidFill>
                        <a:srgbClr val="b17fba"/>
                      </a:solidFill>
                    </a:lnT>
                    <a:lnB w="12240">
                      <a:solidFill>
                        <a:srgbClr val="b17fba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1957320" y="716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713d64"/>
                </a:solidFill>
                <a:latin typeface="Goudy Old Style"/>
              </a:rPr>
              <a:t>VAŽNO</a:t>
            </a:r>
            <a:endParaRPr b="0" lang="sr-Latn-RS" sz="32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506160" y="1919160"/>
            <a:ext cx="11034720" cy="2980440"/>
          </a:xfrm>
          <a:prstGeom prst="rect">
            <a:avLst/>
          </a:prstGeom>
          <a:solidFill>
            <a:srgbClr val="ccfcce"/>
          </a:solidFill>
          <a:ln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 marL="800280" indent="-342720">
              <a:lnSpc>
                <a:spcPct val="107000"/>
              </a:lnSpc>
              <a:spcAft>
                <a:spcPts val="799"/>
              </a:spcAft>
              <a:buClr>
                <a:srgbClr val="ff0000"/>
              </a:buClr>
              <a:buFont typeface="Wingdings" charset="2"/>
              <a:buChar char=""/>
            </a:pPr>
            <a:r>
              <a:rPr b="0" lang="hr-HR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Ako nemate dovoljno bodova za određenu školu ili program koji najviše želite, prelazite na listu drugog ili trećeg odabira (ili niže) ovisno o broju bodova. </a:t>
            </a:r>
            <a:endParaRPr b="0" lang="hr-HR" sz="2800" spc="-1" strike="noStrike">
              <a:latin typeface="Arial"/>
            </a:endParaRPr>
          </a:p>
          <a:p>
            <a:pPr marL="800280" indent="-342720">
              <a:lnSpc>
                <a:spcPct val="107000"/>
              </a:lnSpc>
              <a:spcAft>
                <a:spcPts val="799"/>
              </a:spcAft>
              <a:buClr>
                <a:srgbClr val="ff0000"/>
              </a:buClr>
              <a:buFont typeface="Wingdings" charset="2"/>
              <a:buChar char=""/>
            </a:pPr>
            <a:r>
              <a:rPr b="0" lang="hr-HR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Na stranici </a:t>
            </a:r>
            <a:r>
              <a:rPr b="0" lang="hr-HR" sz="2800" spc="-1" strike="noStrike" u="sng">
                <a:solidFill>
                  <a:srgbClr val="738b54"/>
                </a:solidFill>
                <a:uFillTx/>
                <a:latin typeface="Avenir Next LT Pro"/>
                <a:ea typeface="Calibri"/>
                <a:hlinkClick r:id="rId1"/>
              </a:rPr>
              <a:t>https:// srednje.e-upisi.hr </a:t>
            </a:r>
            <a:r>
              <a:rPr b="0" lang="hr-HR" sz="2800" spc="-1" strike="noStrike">
                <a:solidFill>
                  <a:srgbClr val="0070c0"/>
                </a:solidFill>
                <a:latin typeface="Avenir Next LT Pro"/>
                <a:ea typeface="Calibri"/>
              </a:rPr>
              <a:t>  </a:t>
            </a:r>
            <a:r>
              <a:rPr b="0" lang="hr-HR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moći ćete pratiti svoje mjesto u školama i programima na listama poretka i svaki dan ćete znati gdje ste uspjeli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918720" y="5106240"/>
            <a:ext cx="10208880" cy="1263600"/>
          </a:xfrm>
          <a:prstGeom prst="rect">
            <a:avLst/>
          </a:prstGeom>
          <a:solidFill>
            <a:srgbClr val="ccfcce"/>
          </a:solidFill>
          <a:ln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Trenutkom objave </a:t>
            </a:r>
            <a:r>
              <a:rPr b="0" lang="hr-HR" sz="2400" spc="-1" strike="noStrike">
                <a:solidFill>
                  <a:srgbClr val="ff0000"/>
                </a:solidFill>
                <a:latin typeface="Calibri"/>
              </a:rPr>
              <a:t>konačnih ljestvica poretka</a:t>
            </a: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, kandidati </a:t>
            </a:r>
            <a:r>
              <a:rPr b="1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stječu pravo upisa u obrazovni program </a:t>
            </a: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u kojima se nalaze u sklopu upisne kvote. </a:t>
            </a:r>
            <a:r>
              <a:rPr b="1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Konačne ljestvice poretka više se ne mijenjaju.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257" name="Slika 5" descr=""/>
          <p:cNvPicPr/>
          <p:nvPr/>
        </p:nvPicPr>
        <p:blipFill>
          <a:blip r:embed="rId2"/>
          <a:stretch/>
        </p:blipFill>
        <p:spPr>
          <a:xfrm>
            <a:off x="2279520" y="176040"/>
            <a:ext cx="2619000" cy="174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2041560" y="270000"/>
            <a:ext cx="8229240" cy="11426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2400" spc="-1" strike="noStrike">
                <a:solidFill>
                  <a:srgbClr val="ff0000"/>
                </a:solidFill>
                <a:latin typeface="Times New Roman"/>
              </a:rPr>
              <a:t>POPIS PREDMETA POSEBNO VAŽNIH ZA UPIS</a:t>
            </a:r>
            <a:r>
              <a:rPr b="0" lang="hr-HR" sz="2400" spc="-1" strike="noStrike">
                <a:solidFill>
                  <a:srgbClr val="000000"/>
                </a:solidFill>
                <a:latin typeface="Times New Roman"/>
              </a:rPr>
              <a:t>                                                  u četverogodišnje/petogodišnje programe uz Hj, Ej, M</a:t>
            </a:r>
            <a:br/>
            <a:r>
              <a:rPr b="0" lang="hr-HR" sz="2400" spc="-1" strike="noStrike">
                <a:solidFill>
                  <a:srgbClr val="000000"/>
                </a:solidFill>
                <a:latin typeface="Times New Roman"/>
              </a:rPr>
              <a:t>- </a:t>
            </a:r>
            <a:r>
              <a:rPr b="0" lang="hr-HR" sz="2400" spc="-1" strike="noStrike">
                <a:solidFill>
                  <a:srgbClr val="ff0000"/>
                </a:solidFill>
                <a:latin typeface="Times New Roman"/>
              </a:rPr>
              <a:t>potrebne liječničke svjedodžbe za određene programe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59" name="Table 2"/>
          <p:cNvGraphicFramePr/>
          <p:nvPr/>
        </p:nvGraphicFramePr>
        <p:xfrm>
          <a:off x="1908000" y="1603440"/>
          <a:ext cx="8496000" cy="4984560"/>
        </p:xfrm>
        <a:graphic>
          <a:graphicData uri="http://schemas.openxmlformats.org/drawingml/2006/table">
            <a:tbl>
              <a:tblPr/>
              <a:tblGrid>
                <a:gridCol w="1655640"/>
                <a:gridCol w="2276640"/>
                <a:gridCol w="531720"/>
                <a:gridCol w="1152000"/>
                <a:gridCol w="730800"/>
                <a:gridCol w="689760"/>
                <a:gridCol w="667080"/>
                <a:gridCol w="792360"/>
              </a:tblGrid>
              <a:tr h="573840">
                <a:tc rowSpan="2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ŠKOLA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SMJER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TRAJANJE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PREDMETI</a:t>
                      </a:r>
                      <a:endParaRPr b="0" lang="hr-HR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MZOŠ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ŠKOLA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ŠK</a:t>
                      </a: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LIJEČ.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ac090"/>
                    </a:solidFill>
                  </a:tcPr>
                </a:tc>
                <a:tc rowSpan="2"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MEDIC. RADA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ac090"/>
                    </a:solidFill>
                  </a:tcPr>
                </a:tc>
              </a:tr>
              <a:tr h="4150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347760">
                <a:tc rowSpan="2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GIMNAZIJA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OPĆA, JEZIČNA, KLASIČNA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POV 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GEO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BIO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</a:tr>
              <a:tr h="3477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PRIROD.-MATEMATIČKA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KEM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FIZ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BIO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</a:tr>
              <a:tr h="295560">
                <a:tc rowSpan="5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EKONOMSKA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EKONOMIST,  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4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POV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GEO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132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UPR. REFERENT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POV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GEO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55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KOMERCIJALIST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POV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GEO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55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POSL.TAJNIK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POV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GEO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55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prodavač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7760">
                <a:tc rowSpan="5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TURISTIČKA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HOTEL.-TURIST.TEHN.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POV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GEO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</a:tr>
              <a:tr h="3758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TURIST.-HOT</a:t>
                      </a: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KOMERC</a:t>
                      </a: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POV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GEO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</a:tr>
              <a:tr h="2955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KONOBAR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</a:tr>
              <a:tr h="2955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KUHAR/SLASTIČAR, 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</a:tr>
              <a:tr h="4899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POM. KUHAR/</a:t>
                      </a:r>
                      <a:endParaRPr b="0" lang="hr-HR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SLAST./KONOBAR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852120" y="0"/>
            <a:ext cx="10599480" cy="84420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hr-HR" sz="2400" spc="-1" strike="noStrike">
                <a:solidFill>
                  <a:srgbClr val="ff0000"/>
                </a:solidFill>
                <a:latin typeface="Times New Roman"/>
              </a:rPr>
              <a:t>POPIS PREDMETA POSEBNO VAŽNIH ZA UPIS</a:t>
            </a:r>
            <a:r>
              <a:rPr b="0" lang="hr-HR" sz="2400" spc="-1" strike="noStrike">
                <a:solidFill>
                  <a:srgbClr val="000000"/>
                </a:solidFill>
                <a:latin typeface="Times New Roman"/>
              </a:rPr>
              <a:t>  - uz Hj, Ej,M</a:t>
            </a:r>
            <a:br/>
            <a:r>
              <a:rPr b="0" lang="hr-HR" sz="2400" spc="-1" strike="noStrike">
                <a:solidFill>
                  <a:srgbClr val="000000"/>
                </a:solidFill>
                <a:latin typeface="Times New Roman"/>
              </a:rPr>
              <a:t>- </a:t>
            </a:r>
            <a:r>
              <a:rPr b="0" lang="hr-HR" sz="2400" spc="-1" strike="noStrike">
                <a:solidFill>
                  <a:srgbClr val="ff0000"/>
                </a:solidFill>
                <a:latin typeface="Times New Roman"/>
              </a:rPr>
              <a:t>potrebne liječničke svjedodžbe za određene programe</a:t>
            </a:r>
            <a:endParaRPr b="0" lang="sr-Latn-RS" sz="2400" spc="-1" strike="noStrike">
              <a:solidFill>
                <a:srgbClr val="000000"/>
              </a:solidFill>
              <a:latin typeface="Avenir Next LT Pro"/>
            </a:endParaRPr>
          </a:p>
        </p:txBody>
      </p:sp>
      <p:graphicFrame>
        <p:nvGraphicFramePr>
          <p:cNvPr id="261" name="Table 2"/>
          <p:cNvGraphicFramePr/>
          <p:nvPr/>
        </p:nvGraphicFramePr>
        <p:xfrm>
          <a:off x="1100880" y="907920"/>
          <a:ext cx="10022400" cy="5790960"/>
        </p:xfrm>
        <a:graphic>
          <a:graphicData uri="http://schemas.openxmlformats.org/drawingml/2006/table">
            <a:tbl>
              <a:tblPr/>
              <a:tblGrid>
                <a:gridCol w="1255320"/>
                <a:gridCol w="3496320"/>
                <a:gridCol w="708840"/>
                <a:gridCol w="791280"/>
                <a:gridCol w="791280"/>
                <a:gridCol w="1005120"/>
                <a:gridCol w="973440"/>
                <a:gridCol w="1000800"/>
              </a:tblGrid>
              <a:tr h="43560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ŠKOLA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6c4b2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SMJER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6c4b2"/>
                    </a:solidFill>
                  </a:tcPr>
                </a:tc>
                <a:tc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6c4b2"/>
                    </a:solidFill>
                  </a:tcPr>
                </a:tc>
                <a:tc gridSpan="3"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PREDMETI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6c4b2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ŠK</a:t>
                      </a:r>
                      <a:r>
                        <a:rPr b="0" lang="hr-HR" sz="14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.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 LIJEČ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6c4b2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MED</a:t>
                      </a:r>
                      <a:r>
                        <a:rPr b="0" lang="hr-HR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RADA</a:t>
                      </a:r>
                      <a:endParaRPr b="0" lang="hr-HR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6c4b2"/>
                    </a:solidFill>
                  </a:tcPr>
                </a:tc>
              </a:tr>
              <a:tr h="333360">
                <a:tc rowSpan="3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MEDICINSKA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MED.SESTRA/TEHNIČAR</a:t>
                      </a: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 r.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BIO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KEM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FIZ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98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FARMACEUTSKI TEHNIČAR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BIO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KEM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FIZ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56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3360">
                <a:tc rowSpan="8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POLJOPRIVREDNA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POLJOPR.TEHN. - fitofarm.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 rowSpan="5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BIO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KEM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</a:tr>
              <a:tr h="3333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PREHRAMBENI TEHNIČAR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BIO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KEM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</a:tr>
              <a:tr h="3333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VETERINARSKI TEHNIČAR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BIO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KEM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GEO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</a:tr>
              <a:tr h="3168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TEHN. NUTRICIONIST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BIO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KEM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</a:tr>
              <a:tr h="3333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AGROTURIST.TEHN.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BIO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GEO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</a:tr>
              <a:tr h="3333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Cvjećar 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</a:tr>
              <a:tr h="3333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pekar / </a:t>
                      </a: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mesar</a:t>
                      </a:r>
                      <a:r>
                        <a:rPr b="1" lang="hr-H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(ugovor o praksi)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</a:tr>
              <a:tr h="3333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Pom. cvjećar / pekar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</a:tr>
              <a:tr h="335880">
                <a:tc rowSpan="5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TEHNIČKA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ZRAKOPL.TEHN (ZIM / IRE )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5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FIZ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KEM/P</a:t>
                      </a: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38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RAČUN. TEHN. ZA STROJARSTVO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FIZ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KEM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00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TEHN. ZA MEHATRONIKU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FIZ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POV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76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TEHN. ZA ELEKTRONIKU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FIZ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POV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87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ARHITEKTONSKI TEHN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FIZ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1981080" y="476280"/>
            <a:ext cx="8229240" cy="11426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txBody>
          <a:bodyPr anchor="b">
            <a:normAutofit fontScale="68000"/>
          </a:bodyPr>
          <a:p>
            <a:pPr algn="ctr">
              <a:lnSpc>
                <a:spcPct val="100000"/>
              </a:lnSpc>
            </a:pPr>
            <a:r>
              <a:rPr b="0" lang="hr-HR" sz="2400" spc="-1" strike="noStrike">
                <a:solidFill>
                  <a:srgbClr val="ff0000"/>
                </a:solidFill>
                <a:latin typeface="Times New Roman"/>
              </a:rPr>
              <a:t>POPIS PREDMETA POSEBNO VAŽNIH ZA UPIS</a:t>
            </a:r>
            <a:r>
              <a:rPr b="0" lang="hr-HR" sz="2400" spc="-1" strike="noStrike">
                <a:solidFill>
                  <a:srgbClr val="000000"/>
                </a:solidFill>
                <a:latin typeface="Times New Roman"/>
              </a:rPr>
              <a:t>                                                  u četverogodišnje/petogodišnje programe uz Hj, Ej, M</a:t>
            </a:r>
            <a:br/>
            <a:r>
              <a:rPr b="0" lang="hr-HR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hr-HR" sz="2400" spc="-1" strike="noStrike">
                <a:solidFill>
                  <a:srgbClr val="ff0000"/>
                </a:solidFill>
                <a:latin typeface="Times New Roman"/>
              </a:rPr>
              <a:t>potrebne liječničke svjedodžbe za određene programe</a:t>
            </a:r>
            <a:endParaRPr b="0" lang="sr-Latn-RS" sz="2400" spc="-1" strike="noStrike">
              <a:solidFill>
                <a:srgbClr val="000000"/>
              </a:solidFill>
              <a:latin typeface="Avenir Next LT Pro"/>
            </a:endParaRPr>
          </a:p>
        </p:txBody>
      </p:sp>
      <p:graphicFrame>
        <p:nvGraphicFramePr>
          <p:cNvPr id="263" name="Table 2"/>
          <p:cNvGraphicFramePr/>
          <p:nvPr/>
        </p:nvGraphicFramePr>
        <p:xfrm>
          <a:off x="1828800" y="1808640"/>
          <a:ext cx="8710560" cy="4231800"/>
        </p:xfrm>
        <a:graphic>
          <a:graphicData uri="http://schemas.openxmlformats.org/drawingml/2006/table">
            <a:tbl>
              <a:tblPr/>
              <a:tblGrid>
                <a:gridCol w="1367280"/>
                <a:gridCol w="2637000"/>
                <a:gridCol w="611280"/>
                <a:gridCol w="687600"/>
                <a:gridCol w="645120"/>
                <a:gridCol w="687600"/>
                <a:gridCol w="806040"/>
                <a:gridCol w="1268640"/>
              </a:tblGrid>
              <a:tr h="49716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ŠKOLA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SMJER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 gridSpan="3"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PREDMETI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ŠK</a:t>
                      </a:r>
                      <a:r>
                        <a:rPr b="0" lang="hr-HR" sz="14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.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 LIJEČ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MED</a:t>
                      </a:r>
                      <a:r>
                        <a:rPr b="0" lang="hr-HR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RADA</a:t>
                      </a:r>
                      <a:endParaRPr b="0" lang="hr-HR" sz="14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</a:tr>
              <a:tr h="314280">
                <a:tc rowSpan="4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PRIRODO SLOVNO-GRAFIČKA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EKOLOŠKI TEHNIČAR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4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BIO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KEM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GEO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71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GRAFIČKI UREDNIK-DIZAJNER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FIZ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LIK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14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MEDIJSKI TEHNIČAR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FIZ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LIK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14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WEB DIZAJNER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FIZ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LIK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14280">
                <a:tc rowSpan="7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PRIMIJENJ. UMJETNOST I DIZAJN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FOTOGRAFSKI DIZAJNER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6dde8"/>
                    </a:solidFill>
                  </a:tcPr>
                </a:tc>
                <a:tc rowSpan="6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6dde8"/>
                    </a:solidFill>
                  </a:tcPr>
                </a:tc>
              </a:tr>
              <a:tr h="314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ARANŽ.-SCEN.DIZAJNER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6dde8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6dde8"/>
                    </a:solidFill>
                  </a:tcPr>
                </a:tc>
              </a:tr>
              <a:tr h="314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DIZAJNER TEKSTILA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6dde8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KEM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LIK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6dde8"/>
                    </a:solidFill>
                  </a:tcPr>
                </a:tc>
              </a:tr>
              <a:tr h="314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GRAFIČKI DIZAJNER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d5b4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FIZ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LIK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d5b4"/>
                    </a:solidFill>
                  </a:tcPr>
                </a:tc>
              </a:tr>
              <a:tr h="314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SLIKARSKI DIZAJNER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d5b4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d5b4"/>
                    </a:solidFill>
                  </a:tcPr>
                </a:tc>
              </a:tr>
              <a:tr h="345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DIZAJNER ODJEĆE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d5b4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KEM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LIK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d5b4"/>
                    </a:solidFill>
                  </a:tcPr>
                </a:tc>
              </a:tr>
              <a:tr h="3776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KROJAČ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956880" y="404640"/>
            <a:ext cx="8357760" cy="11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REPUBLIKA HRVATSKA</a:t>
            </a:r>
            <a:endParaRPr b="0" lang="hr-HR" sz="32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1" lang="hr-HR" sz="3200" spc="-1" strike="noStrike">
                <a:solidFill>
                  <a:srgbClr val="ff0000"/>
                </a:solidFill>
                <a:latin typeface="Calibri"/>
              </a:rPr>
              <a:t>MINISTARSTVO ZNANOSTI I OBRAZOVANJA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956880" y="1867320"/>
            <a:ext cx="10182600" cy="204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</a:ln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Times New Roman"/>
              </a:rPr>
              <a:t>Ministar znanosti i obrazovanja donosi 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Arial"/>
              </a:rPr>
              <a:t>O D L U K U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Arial"/>
              </a:rPr>
              <a:t>O UPISU UČENIKA U I. RAZRED SREDNJE ŠKOLE U ŠKOLSKOJ GODINI 2024./2025.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707040" y="4348440"/>
            <a:ext cx="10656000" cy="1796400"/>
          </a:xfrm>
          <a:prstGeom prst="rect">
            <a:avLst/>
          </a:prstGeom>
          <a:solidFill>
            <a:srgbClr val="9999ff"/>
          </a:solidFill>
          <a:ln w="19050">
            <a:solidFill>
              <a:schemeClr val="tx1"/>
            </a:solidFill>
            <a:round/>
          </a:ln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7000"/>
              </a:lnSpc>
              <a:spcAft>
                <a:spcPts val="1125"/>
              </a:spcAft>
            </a:pPr>
            <a:r>
              <a:rPr b="1" lang="hr-HR" sz="3200" spc="-1" strike="noStrike">
                <a:solidFill>
                  <a:srgbClr val="000000"/>
                </a:solidFill>
                <a:latin typeface="Arial"/>
                <a:ea typeface="Times New Roman"/>
              </a:rPr>
              <a:t>PRAVILNIK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1125"/>
              </a:spcAft>
            </a:pPr>
            <a:r>
              <a:rPr b="1" lang="hr-HR" sz="3200" spc="-1" strike="noStrike">
                <a:solidFill>
                  <a:srgbClr val="000000"/>
                </a:solidFill>
                <a:latin typeface="Arial"/>
                <a:ea typeface="Times New Roman"/>
              </a:rPr>
              <a:t>O ELEMENTIMA I KRITERIJIMA ZA IZBOR KANDIDATA ZA UPIS U I. RAZRED SREDNJE ŠKOLE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1969920" y="281160"/>
            <a:ext cx="8229240" cy="626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37000"/>
          </a:bodyPr>
          <a:p>
            <a:pPr algn="ctr"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imes New Roman"/>
              </a:rPr>
              <a:t>POPIS PREDMETA POSEBNO VAŽNIH ZA UPIS – uz Hj, Ej, M</a:t>
            </a:r>
            <a:br/>
            <a:r>
              <a:rPr b="0" lang="hr-HR" sz="2400" spc="-1" strike="noStrike">
                <a:solidFill>
                  <a:srgbClr val="000000"/>
                </a:solidFill>
                <a:latin typeface="Times New Roman"/>
              </a:rPr>
              <a:t>- </a:t>
            </a:r>
            <a:r>
              <a:rPr b="0" lang="hr-HR" sz="2400" spc="-1" strike="noStrike">
                <a:solidFill>
                  <a:srgbClr val="ff0000"/>
                </a:solidFill>
                <a:latin typeface="Times New Roman"/>
              </a:rPr>
              <a:t>potrebne liječničke svjedodžbe za određene programe</a:t>
            </a:r>
            <a:endParaRPr b="0" lang="sr-Latn-RS" sz="2400" spc="-1" strike="noStrike">
              <a:solidFill>
                <a:srgbClr val="000000"/>
              </a:solidFill>
              <a:latin typeface="Avenir Next LT Pro"/>
            </a:endParaRPr>
          </a:p>
        </p:txBody>
      </p:sp>
      <p:graphicFrame>
        <p:nvGraphicFramePr>
          <p:cNvPr id="265" name="Table 2"/>
          <p:cNvGraphicFramePr/>
          <p:nvPr/>
        </p:nvGraphicFramePr>
        <p:xfrm>
          <a:off x="1331640" y="1008360"/>
          <a:ext cx="9427680" cy="5368680"/>
        </p:xfrm>
        <a:graphic>
          <a:graphicData uri="http://schemas.openxmlformats.org/drawingml/2006/table">
            <a:tbl>
              <a:tblPr/>
              <a:tblGrid>
                <a:gridCol w="1859040"/>
                <a:gridCol w="3367800"/>
                <a:gridCol w="594360"/>
                <a:gridCol w="595080"/>
                <a:gridCol w="776880"/>
                <a:gridCol w="776880"/>
                <a:gridCol w="728280"/>
                <a:gridCol w="729360"/>
              </a:tblGrid>
              <a:tr h="225720">
                <a:tc>
                  <a:txBody>
                    <a:bodyPr lIns="8640" rIns="8640" tIns="8640" bIns="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ŠKOLA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SMJER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3">
                  <a:txBody>
                    <a:bodyPr lIns="8640" rIns="8640" tIns="8640" bIns="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PREDMETI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ŠK.LIJ.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9160">
                <a:tc rowSpan="3"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SŠ           G.MATULINE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af4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KOZMETIČAR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af4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4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af4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BIO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af4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KEM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af4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af4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af4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af4"/>
                    </a:solidFill>
                  </a:tcPr>
                </a:tc>
              </a:tr>
              <a:tr h="2991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FRIZER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af4"/>
                    </a:solidFill>
                  </a:tcPr>
                </a:tc>
                <a:tc rowSpan="2"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3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af4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af4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af4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af4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af4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af4"/>
                    </a:solidFill>
                  </a:tcPr>
                </a:tc>
              </a:tr>
              <a:tr h="2991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PEDIKER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af4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af4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af4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af4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af4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af4"/>
                    </a:solidFill>
                  </a:tcPr>
                </a:tc>
              </a:tr>
              <a:tr h="299160">
                <a:tc rowSpan="13"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STRUKOVNA ŠKOLA                  VICE VLATKOVIĆA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70c0"/>
                          </a:solidFill>
                          <a:latin typeface="Avenir Next LT Pro"/>
                        </a:rPr>
                        <a:t>TEH. ZA RAČUNALSTVO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4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FIZ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T</a:t>
                      </a: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K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G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DA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91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hr-HR" sz="1600" spc="-1" strike="noStrike">
                          <a:solidFill>
                            <a:srgbClr val="0070c0"/>
                          </a:solidFill>
                          <a:latin typeface="Avenir Next LT Pro"/>
                        </a:rPr>
                        <a:t>TEH. za vozila i vozna sredstva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4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  </a:t>
                      </a: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FIZ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 </a:t>
                      </a: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TK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G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DA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57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ELEKTROMONTER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57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TELEKOMUNIKACIJSKI MONTER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91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INST.KUĆNIH INSTALACIJA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3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 rowSpan="8">
                  <a:txBody>
                    <a:bodyPr lIns="8640" rIns="8640" tIns="8640" bIns="0" anchor="ctr">
                      <a:noAutofit/>
                    </a:bodyPr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1" lang="hr-HR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UGOVOR O NAUKOVANJU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</a:tr>
              <a:tr h="2991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AUTOMEHATRONIČAR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3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</a:tr>
              <a:tr h="2991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AUTOLIMAR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3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</a:tr>
              <a:tr h="2991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ELEKTROINSTALATER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3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</a:tr>
              <a:tr h="2991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STOLAR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3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</a:tr>
              <a:tr h="2991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BRAVAR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3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</a:tr>
              <a:tr h="2991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SOBOSLIKAR/LIČILAC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3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</a:tr>
              <a:tr h="9104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ELEKTROMEHANIČAR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3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d8cc"/>
                    </a:solidFill>
                  </a:tcPr>
                </a:tc>
              </a:tr>
              <a:tr h="3139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en-US" sz="1600" spc="-1" strike="noStrike">
                          <a:solidFill>
                            <a:srgbClr val="ff0000"/>
                          </a:solidFill>
                          <a:latin typeface="Avenir Next LT Pro"/>
                        </a:rPr>
                        <a:t>VOZAČ</a:t>
                      </a:r>
                      <a:r>
                        <a:rPr b="1" lang="hr-HR" sz="1600" spc="-1" strike="noStrike">
                          <a:solidFill>
                            <a:srgbClr val="ff0000"/>
                          </a:solidFill>
                          <a:latin typeface="Avenir Next LT Pro"/>
                        </a:rPr>
                        <a:t> MOTORNOG VOZILA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3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 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6600">
                <a:tc rowSpan="2"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POMORSKA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pomorski nautičar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DA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6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Avenir Next LT Pro"/>
                        </a:rPr>
                        <a:t>tehničar za brodostrojarstvo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  <a:endParaRPr b="0" lang="hr-HR" sz="1600" spc="-1" strike="noStrike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3470400" y="119520"/>
            <a:ext cx="2378520" cy="48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499"/>
              </a:spcAft>
            </a:pPr>
            <a:r>
              <a:rPr b="1" lang="hr-H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Ljetni upisni rok</a:t>
            </a:r>
            <a:endParaRPr b="0" lang="hr-HR" sz="2400" spc="-1" strike="noStrike">
              <a:latin typeface="Arial"/>
            </a:endParaRPr>
          </a:p>
        </p:txBody>
      </p:sp>
      <p:graphicFrame>
        <p:nvGraphicFramePr>
          <p:cNvPr id="267" name="Table 2"/>
          <p:cNvGraphicFramePr/>
          <p:nvPr/>
        </p:nvGraphicFramePr>
        <p:xfrm>
          <a:off x="319680" y="580680"/>
          <a:ext cx="11533320" cy="3922560"/>
        </p:xfrm>
        <a:graphic>
          <a:graphicData uri="http://schemas.openxmlformats.org/drawingml/2006/table">
            <a:tbl>
              <a:tblPr/>
              <a:tblGrid>
                <a:gridCol w="9481320"/>
                <a:gridCol w="2052000"/>
              </a:tblGrid>
              <a:tr h="3661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hr-HR" sz="1800" spc="-1" strike="noStrike">
                          <a:solidFill>
                            <a:srgbClr val="000000"/>
                          </a:solidFill>
                          <a:latin typeface="Minion Pro"/>
                        </a:rPr>
                        <a:t>Opis postupka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hr-HR" sz="1800" spc="-1" strike="noStrike">
                          <a:solidFill>
                            <a:srgbClr val="000000"/>
                          </a:solidFill>
                          <a:latin typeface="Minion Pro"/>
                        </a:rPr>
                        <a:t>Datum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10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700" spc="-1" strike="noStrike">
                          <a:solidFill>
                            <a:srgbClr val="000000"/>
                          </a:solidFill>
                          <a:latin typeface="Minion Pro"/>
                        </a:rPr>
                        <a:t>Početak prijava u sustav</a:t>
                      </a:r>
                      <a:endParaRPr b="0" lang="hr-HR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1700" spc="-1" strike="noStrike">
                          <a:solidFill>
                            <a:srgbClr val="000000"/>
                          </a:solidFill>
                          <a:latin typeface="Minion Pro"/>
                        </a:rPr>
                        <a:t>27. 5. 2024.</a:t>
                      </a:r>
                      <a:endParaRPr b="0" lang="hr-HR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02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hr-HR" sz="1700" spc="-1" strike="noStrike">
                          <a:solidFill>
                            <a:srgbClr val="000000"/>
                          </a:solidFill>
                          <a:latin typeface="Minion Pro"/>
                        </a:rPr>
                        <a:t>Prijava obrazovnih programa</a:t>
                      </a:r>
                      <a:endParaRPr b="0" lang="hr-HR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hr-HR" sz="1700" spc="-1" strike="noStrike">
                          <a:solidFill>
                            <a:srgbClr val="000000"/>
                          </a:solidFill>
                          <a:latin typeface="Minion Pro"/>
                        </a:rPr>
                        <a:t>28. 6. do 8. 7. 2024.</a:t>
                      </a:r>
                      <a:endParaRPr b="0" lang="hr-HR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02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700" spc="-1" strike="noStrike">
                          <a:solidFill>
                            <a:srgbClr val="000000"/>
                          </a:solidFill>
                          <a:latin typeface="Minion Pro"/>
                        </a:rPr>
                        <a:t>Prijava programa koji zahtijevaju dodatne provjere</a:t>
                      </a:r>
                      <a:endParaRPr b="0" lang="hr-HR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1700" spc="-1" strike="noStrike">
                          <a:solidFill>
                            <a:srgbClr val="000000"/>
                          </a:solidFill>
                          <a:latin typeface="Minion Pro"/>
                        </a:rPr>
                        <a:t>28. 6. do 1. 7. 2024.</a:t>
                      </a:r>
                      <a:endParaRPr b="0" lang="hr-HR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02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hr-HR" sz="1700" spc="-1" strike="noStrike">
                          <a:solidFill>
                            <a:srgbClr val="231f20"/>
                          </a:solidFill>
                          <a:latin typeface="Minion Pro Cond"/>
                        </a:rPr>
                        <a:t>Dostava dokumentacije</a:t>
                      </a:r>
                      <a:r>
                        <a:rPr b="0" lang="hr-HR" sz="1700" spc="-1" strike="noStrike">
                          <a:solidFill>
                            <a:srgbClr val="231f20"/>
                          </a:solidFill>
                          <a:latin typeface="Minion Pro Cond"/>
                        </a:rPr>
                        <a:t>: - Stručnog mišljenja HZZ-a za programe koji to zahtijevaju</a:t>
                      </a:r>
                      <a:endParaRPr b="0" lang="hr-HR" sz="17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700" spc="-1" strike="noStrike">
                          <a:solidFill>
                            <a:srgbClr val="231f20"/>
                          </a:solidFill>
                          <a:latin typeface="Minion Pro Cond"/>
                        </a:rPr>
                        <a:t>– </a:t>
                      </a:r>
                      <a:r>
                        <a:rPr b="0" lang="hr-HR" sz="1700" spc="-1" strike="noStrike">
                          <a:solidFill>
                            <a:srgbClr val="231f20"/>
                          </a:solidFill>
                          <a:latin typeface="Minion Pro Cond"/>
                        </a:rPr>
                        <a:t>Dokumenata kojima se ostvaruju dodatna prava za upis (dostavljaju se putem srednje.e-upisi.hr)</a:t>
                      </a:r>
                      <a:endParaRPr b="0" lang="hr-HR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hr-HR" sz="1700" spc="-1" strike="noStrike">
                          <a:solidFill>
                            <a:srgbClr val="231f20"/>
                          </a:solidFill>
                          <a:latin typeface="Minion Pro"/>
                        </a:rPr>
                        <a:t>28. 6. do 4. 7. 2024</a:t>
                      </a:r>
                      <a:r>
                        <a:rPr b="0" lang="hr-HR" sz="1700" spc="-1" strike="noStrike">
                          <a:solidFill>
                            <a:srgbClr val="231f20"/>
                          </a:solidFill>
                          <a:latin typeface="Minion Pro"/>
                        </a:rPr>
                        <a:t>.</a:t>
                      </a:r>
                      <a:endParaRPr b="0" lang="hr-HR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10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700" spc="-1" strike="noStrike">
                          <a:solidFill>
                            <a:srgbClr val="000000"/>
                          </a:solidFill>
                          <a:latin typeface="Minion Pro"/>
                        </a:rPr>
                        <a:t>Provođenje dodatnih ispita i provjera i unos rezultata</a:t>
                      </a:r>
                      <a:endParaRPr b="0" lang="hr-HR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1700" spc="-1" strike="noStrike">
                          <a:solidFill>
                            <a:srgbClr val="000000"/>
                          </a:solidFill>
                          <a:latin typeface="Minion Pro"/>
                        </a:rPr>
                        <a:t>2. 7. do 5. 7. 2024.</a:t>
                      </a:r>
                      <a:endParaRPr b="0" lang="hr-HR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10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700" spc="-1" strike="noStrike">
                          <a:solidFill>
                            <a:srgbClr val="000000"/>
                          </a:solidFill>
                          <a:latin typeface="Minion Pro"/>
                        </a:rPr>
                        <a:t>Brisanje kandidata koji nisu zadovoljili preduvjete s lista</a:t>
                      </a:r>
                      <a:endParaRPr b="0" lang="hr-HR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1700" spc="-1" strike="noStrike">
                          <a:solidFill>
                            <a:srgbClr val="000000"/>
                          </a:solidFill>
                          <a:latin typeface="Minion Pro"/>
                        </a:rPr>
                        <a:t>5. 7. 2024.</a:t>
                      </a:r>
                      <a:endParaRPr b="0" lang="hr-HR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10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700" spc="-1" strike="noStrike">
                          <a:solidFill>
                            <a:srgbClr val="000000"/>
                          </a:solidFill>
                          <a:latin typeface="Minion Pro"/>
                        </a:rPr>
                        <a:t>Unos prigovora</a:t>
                      </a:r>
                      <a:endParaRPr b="0" lang="hr-HR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1700" spc="-1" strike="noStrike">
                          <a:solidFill>
                            <a:srgbClr val="000000"/>
                          </a:solidFill>
                          <a:latin typeface="Minion Pro"/>
                        </a:rPr>
                        <a:t>8. 7. 2024.</a:t>
                      </a:r>
                      <a:endParaRPr b="0" lang="hr-HR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10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hr-HR" sz="1700" spc="-1" strike="noStrike">
                          <a:solidFill>
                            <a:srgbClr val="000000"/>
                          </a:solidFill>
                          <a:latin typeface="Minion Pro"/>
                        </a:rPr>
                        <a:t>Objava konačnih ljestvica poretka</a:t>
                      </a:r>
                      <a:endParaRPr b="0" lang="hr-HR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hr-HR" sz="1700" spc="-1" strike="noStrike">
                          <a:solidFill>
                            <a:srgbClr val="000000"/>
                          </a:solidFill>
                          <a:latin typeface="Minion Pro"/>
                        </a:rPr>
                        <a:t>10. 7. 2024.</a:t>
                      </a:r>
                      <a:endParaRPr b="0" lang="hr-HR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470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700" spc="-1" strike="noStrike">
                          <a:solidFill>
                            <a:srgbClr val="231f20"/>
                          </a:solidFill>
                          <a:latin typeface="Minion Pro Cond"/>
                        </a:rPr>
                        <a:t>Dostava dokumenata koji su uvjet za upis u određeni program obrazovanja srednje škole:</a:t>
                      </a:r>
                      <a:endParaRPr b="0" lang="hr-HR" sz="17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700" spc="-1" strike="noStrike">
                          <a:solidFill>
                            <a:srgbClr val="231f20"/>
                          </a:solidFill>
                          <a:latin typeface="Minion Pro Cond"/>
                        </a:rPr>
                        <a:t>1) </a:t>
                      </a:r>
                      <a:r>
                        <a:rPr b="1" lang="hr-HR" sz="1700" spc="-1" strike="noStrike">
                          <a:solidFill>
                            <a:srgbClr val="231f20"/>
                          </a:solidFill>
                          <a:latin typeface="Minion Pro Cond"/>
                        </a:rPr>
                        <a:t>Upisnica</a:t>
                      </a:r>
                      <a:r>
                        <a:rPr b="0" lang="hr-HR" sz="1700" spc="-1" strike="noStrike">
                          <a:solidFill>
                            <a:srgbClr val="231f20"/>
                          </a:solidFill>
                          <a:latin typeface="Minion Pro Cond"/>
                        </a:rPr>
                        <a:t> (obvezno) – dostavlja se na e-upisi.hr ili dolaskom u školu na propisani datum</a:t>
                      </a:r>
                      <a:endParaRPr b="0" lang="hr-HR" sz="17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700" spc="-1" strike="noStrike">
                          <a:solidFill>
                            <a:srgbClr val="231f20"/>
                          </a:solidFill>
                          <a:latin typeface="Minion Pro Cond"/>
                        </a:rPr>
                        <a:t>2) </a:t>
                      </a:r>
                      <a:r>
                        <a:rPr b="1" lang="hr-HR" sz="1700" spc="-1" strike="noStrike">
                          <a:solidFill>
                            <a:srgbClr val="231f20"/>
                          </a:solidFill>
                          <a:latin typeface="Minion Pro Cond"/>
                        </a:rPr>
                        <a:t>Potvrda liječnika školske medicine </a:t>
                      </a:r>
                      <a:r>
                        <a:rPr b="0" lang="hr-HR" sz="1700" spc="-1" strike="noStrike">
                          <a:solidFill>
                            <a:srgbClr val="231f20"/>
                          </a:solidFill>
                          <a:latin typeface="Minion Pro Cond"/>
                        </a:rPr>
                        <a:t>–na e-adresu SŠ ili dolaskom u školu na propisani datum i</a:t>
                      </a:r>
                      <a:endParaRPr b="0" lang="hr-HR" sz="17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700" spc="-1" strike="noStrike">
                          <a:solidFill>
                            <a:srgbClr val="231f20"/>
                          </a:solidFill>
                          <a:latin typeface="Minion Pro Cond"/>
                        </a:rPr>
                        <a:t>3) </a:t>
                      </a:r>
                      <a:r>
                        <a:rPr b="1" lang="hr-HR" sz="1700" spc="-1" strike="noStrike">
                          <a:solidFill>
                            <a:srgbClr val="231f20"/>
                          </a:solidFill>
                          <a:latin typeface="Minion Pro Cond"/>
                        </a:rPr>
                        <a:t>Potvrda obiteljskog liječnika ili medicine rada -</a:t>
                      </a:r>
                      <a:r>
                        <a:rPr b="0" lang="hr-HR" sz="1700" spc="-1" strike="noStrike">
                          <a:solidFill>
                            <a:srgbClr val="231f20"/>
                          </a:solidFill>
                          <a:latin typeface="Minion Pro Cond"/>
                        </a:rPr>
                        <a:t>na e-adresu SŠ ili dolaskom u školu</a:t>
                      </a:r>
                      <a:endParaRPr b="0" lang="hr-HR" sz="17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hr-HR" sz="1700" spc="-1" strike="noStrike">
                          <a:solidFill>
                            <a:srgbClr val="ff0000"/>
                          </a:solidFill>
                          <a:latin typeface="Minion Pro Cond"/>
                        </a:rPr>
                        <a:t>Točan datum zaprimanja dokumenata dolaskom u školu objavljuje se na mrežnim stranicama i oglasnim pločama škola.</a:t>
                      </a:r>
                      <a:endParaRPr b="0" lang="hr-HR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hr-HR" sz="1700" spc="-1" strike="noStrike">
                          <a:solidFill>
                            <a:srgbClr val="ff0000"/>
                          </a:solidFill>
                          <a:latin typeface="Minion Pro"/>
                        </a:rPr>
                        <a:t>10. 7. do 12. 7. 2024</a:t>
                      </a:r>
                      <a:r>
                        <a:rPr b="0" lang="hr-HR" sz="1700" spc="-1" strike="noStrike">
                          <a:solidFill>
                            <a:srgbClr val="231f20"/>
                          </a:solidFill>
                          <a:latin typeface="Minion Pro"/>
                        </a:rPr>
                        <a:t>.</a:t>
                      </a:r>
                      <a:endParaRPr b="0" lang="hr-HR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10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700" spc="-1" strike="noStrike">
                          <a:solidFill>
                            <a:srgbClr val="000000"/>
                          </a:solidFill>
                          <a:latin typeface="Minion Pro"/>
                        </a:rPr>
                        <a:t>Objava okvirnog broja slobodnih mjesta za jesenski upisni rok</a:t>
                      </a:r>
                      <a:endParaRPr b="0" lang="hr-HR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1700" spc="-1" strike="noStrike">
                          <a:solidFill>
                            <a:srgbClr val="000000"/>
                          </a:solidFill>
                          <a:latin typeface="Minion Pro"/>
                        </a:rPr>
                        <a:t>15. 7. 2024.</a:t>
                      </a:r>
                      <a:endParaRPr b="0" lang="hr-HR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10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700" spc="-1" strike="noStrike">
                          <a:solidFill>
                            <a:srgbClr val="000000"/>
                          </a:solidFill>
                          <a:latin typeface="Minion Pro"/>
                        </a:rPr>
                        <a:t>Službena objava slobodnih mjesta za jesenski upisni rok</a:t>
                      </a:r>
                      <a:endParaRPr b="0" lang="hr-HR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1700" spc="-1" strike="noStrike">
                          <a:solidFill>
                            <a:srgbClr val="000000"/>
                          </a:solidFill>
                          <a:latin typeface="Minion Pro"/>
                        </a:rPr>
                        <a:t>9. 8. 2024.</a:t>
                      </a:r>
                      <a:endParaRPr b="0" lang="hr-HR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532800" y="174600"/>
            <a:ext cx="11422080" cy="949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Prijava učenika koji se upisuju u </a:t>
            </a: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odjele za sportaše</a:t>
            </a: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 u ljetnome roku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69" name="Table 2"/>
          <p:cNvGraphicFramePr/>
          <p:nvPr/>
        </p:nvGraphicFramePr>
        <p:xfrm>
          <a:off x="532800" y="1038600"/>
          <a:ext cx="11309760" cy="5077800"/>
        </p:xfrm>
        <a:graphic>
          <a:graphicData uri="http://schemas.openxmlformats.org/drawingml/2006/table">
            <a:tbl>
              <a:tblPr/>
              <a:tblGrid>
                <a:gridCol w="8131680"/>
                <a:gridCol w="3178080"/>
              </a:tblGrid>
              <a:tr h="383040">
                <a:tc>
                  <a:txBody>
                    <a:bodyPr lIns="60840" rIns="60840" tIns="60840" bIns="7596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hr-H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Opis postupka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60840" marR="60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0840" rIns="60840" tIns="60840" bIns="7596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hr-H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Datum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60840" marR="60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28920">
                <a:tc>
                  <a:txBody>
                    <a:bodyPr lIns="60840" rIns="60840" tIns="60840" bIns="759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hr-H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Kandidati koji se upisuju u razredne odjele za sportaše iskazuju interes za upis u razredne odjele za sportaše u NISpuSŠ-u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60840" marR="60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0840" rIns="60840" tIns="60840" bIns="7596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hr-H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27. 5. do 7. 6. 2024.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60840" marR="60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628920">
                <a:tc>
                  <a:txBody>
                    <a:bodyPr lIns="60840" rIns="60840" tIns="60840" bIns="759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hr-H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Ministarstvo turizma i sporta šalje nerangirane liste kandidata prema sportovima nacionalnim sportskim savezima u svrhu izrade rang-lista prema sportovima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60840" marR="60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0840" rIns="60840" tIns="60840" bIns="7596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10. 6. 2024.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60840" marR="60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28920">
                <a:tc>
                  <a:txBody>
                    <a:bodyPr lIns="60840" rIns="60840" tIns="60840" bIns="759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hr-H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Nacionalni sportski savezi izrađuju preliminarne rang-liste prijavljenih kandidata prema kriterijima sportske uspješnosti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60840" marR="60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0840" rIns="60840" tIns="60840" bIns="7596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10. 6. do 14. 6. 2024.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60840" marR="60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874800">
                <a:tc>
                  <a:txBody>
                    <a:bodyPr lIns="60840" rIns="60840" tIns="60840" bIns="759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hr-H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Nacionalni sportski savezi službeno objavljuju preliminarne rang-liste na naslovnicama svojih mrežnih stranica kako bi kandidati mogli upozoriti na moguće pogreške prije objavljivanja konačne rang-liste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60840" marR="60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0840" rIns="60840" tIns="60840" bIns="7596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17. 6. 2024.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60840" marR="60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59520">
                <a:tc>
                  <a:txBody>
                    <a:bodyPr lIns="60840" rIns="60840" tIns="60840" bIns="759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241"/>
                        </a:spcAft>
                      </a:pPr>
                      <a:r>
                        <a:rPr b="1" lang="hr-H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Prigovor kandidata na pogreške (pogrešno upisani podaci, neupisani podaci i dr.)</a:t>
                      </a:r>
                      <a:endParaRPr b="0" lang="hr-H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41"/>
                        </a:spcAft>
                      </a:pPr>
                      <a:r>
                        <a:rPr b="1" lang="hr-H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Nacionalni sportski savezi ispravljaju rang-liste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60840" marR="60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0840" rIns="60840" tIns="60840" bIns="7596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17. 6. do 21. 6. 2024.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60840" marR="60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628920">
                <a:tc>
                  <a:txBody>
                    <a:bodyPr lIns="60840" rIns="60840" tIns="60840" bIns="759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hr-H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Nacionalni sportski savezi službeno objavljuju konačne rang-liste na naslovnici svojih mrežnih stranica te ih dostavljaju Ministarstvu turizma i sporta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60840" marR="60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0840" rIns="60840" tIns="60840" bIns="7596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24. 6. 2024.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60840" marR="60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28920">
                <a:tc>
                  <a:txBody>
                    <a:bodyPr lIns="60840" rIns="60840" tIns="60840" bIns="759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hr-H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Unos zaprimljenih rang-lista u NISpuSŠ te dodjeljivanje bodova kandidatima na temelju algoritma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60840" marR="60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0840" rIns="60840" tIns="60840" bIns="7596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25. 6. 2024.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60840" marR="60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1013040" y="1003680"/>
            <a:ext cx="10182240" cy="328320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hr-HR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Učenici koji se upisuju u programe obrazovanja za koje je potrebno dostaviti dokumente o ispunjavanju posebnih uvjeta iz natječaja za upis (dokazivanje zdravstvene sposobnosti kandidata za obavljanje poslova i radnih zadaća u odabranom zanimanju i sl.) te učenici koji su ostvarili dodatna prava za upis, </a:t>
            </a:r>
            <a:r>
              <a:rPr b="1" lang="hr-HR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ostvaruju pravo upisa u srednju školu </a:t>
            </a:r>
            <a:r>
              <a:rPr b="1" lang="hr-HR" sz="28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nakon dostave navedenih dokumenata u predviđenim rokovima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1013040" y="323640"/>
            <a:ext cx="10212840" cy="563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ff0000"/>
                </a:solidFill>
                <a:latin typeface="Arial"/>
              </a:rPr>
              <a:t>VAŽNO!</a:t>
            </a:r>
            <a:endParaRPr b="0" lang="sr-Latn-RS" sz="32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843480" y="4389840"/>
            <a:ext cx="10679400" cy="2147760"/>
          </a:xfrm>
          <a:prstGeom prst="rect">
            <a:avLst/>
          </a:prstGeom>
          <a:noFill/>
          <a:ln w="0">
            <a:solidFill>
              <a:srgbClr val="00b0f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hr-H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Učenik svoj upis potvrđuje vlastoručnim potpisom i potpisom roditelja /skrbnika </a:t>
            </a:r>
            <a:r>
              <a:rPr b="0" lang="hr-H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na obrascu </a:t>
            </a:r>
            <a:r>
              <a:rPr b="1" lang="hr-HR" sz="24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(upisnici) </a:t>
            </a:r>
            <a:r>
              <a:rPr b="0" lang="hr-H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dostupnom na mrežnoj stranici NISpuSŠ-a, koji je dužan donijeti osobno ili dostaviti elektroničkim putem u srednju školu </a:t>
            </a:r>
            <a:r>
              <a:rPr b="1" lang="hr-HR" sz="24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u utvrđenim rokovima.</a:t>
            </a:r>
            <a:r>
              <a:rPr b="0" lang="hr-HR" sz="1800" spc="-1" strike="noStrike">
                <a:solidFill>
                  <a:srgbClr val="000000"/>
                </a:solidFill>
                <a:latin typeface="Avenir Next LT Pro"/>
                <a:ea typeface="Times New Roman"/>
              </a:rPr>
              <a:t> 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hr-H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Nakon toga učenik je upisan u I. razred srednje škole.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989280" y="395280"/>
            <a:ext cx="10212840" cy="740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Times New Roman"/>
              </a:rPr>
              <a:t>VAŽNO!</a:t>
            </a:r>
            <a:endParaRPr b="0" lang="sr-Latn-RS" sz="32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751680" y="1340640"/>
            <a:ext cx="10688400" cy="321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7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r-HR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Navedeni dokumenti mogu se donijeti </a:t>
            </a:r>
            <a:r>
              <a:rPr b="1" lang="hr-HR" sz="32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osobno</a:t>
            </a:r>
            <a:r>
              <a:rPr b="1" lang="hr-HR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ili dostaviti </a:t>
            </a:r>
            <a:r>
              <a:rPr b="1" lang="hr-HR" sz="32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elektroničkim putem  </a:t>
            </a:r>
            <a:r>
              <a:rPr b="1" lang="hr-HR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(može i roditelj/staratelj). </a:t>
            </a:r>
            <a:endParaRPr b="0" lang="hr-HR" sz="3200" spc="-1" strike="noStrike">
              <a:latin typeface="Arial"/>
            </a:endParaRPr>
          </a:p>
          <a:p>
            <a:pPr marL="457200" indent="-456840">
              <a:lnSpc>
                <a:spcPct val="107000"/>
              </a:lnSpc>
              <a:buClr>
                <a:srgbClr val="ff0000"/>
              </a:buClr>
              <a:buFont typeface="Wingdings" charset="2"/>
              <a:buChar char=""/>
            </a:pPr>
            <a:r>
              <a:rPr b="1" lang="hr-HR" sz="32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Učenici koji ne dostave navedenu dokumentaciju u propisanim rokovima gube pravo upisa </a:t>
            </a:r>
            <a:r>
              <a:rPr b="1" lang="hr-HR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ostvarenog u ljetnome upisnom roku te se u jesenskome roku mogu kandidirati za upis u preostala slobodna upisna mjesta.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1990800" y="650880"/>
            <a:ext cx="8229240" cy="736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LIJEČNIČKI PREGLED I POTVRDE ZA UPIS U SREDNJU ŠKOLU</a:t>
            </a:r>
            <a:br/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76" name="Table 2"/>
          <p:cNvGraphicFramePr/>
          <p:nvPr/>
        </p:nvGraphicFramePr>
        <p:xfrm>
          <a:off x="1612080" y="1461960"/>
          <a:ext cx="8967600" cy="4104000"/>
        </p:xfrm>
        <a:graphic>
          <a:graphicData uri="http://schemas.openxmlformats.org/drawingml/2006/table">
            <a:tbl>
              <a:tblPr/>
              <a:tblGrid>
                <a:gridCol w="1414080"/>
                <a:gridCol w="3055680"/>
                <a:gridCol w="1690920"/>
                <a:gridCol w="2806920"/>
              </a:tblGrid>
              <a:tr h="1170720">
                <a:tc rowSpan="2"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Medicina </a:t>
                      </a:r>
                      <a:endParaRPr b="0" lang="hr-HR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rada</a:t>
                      </a:r>
                      <a:endParaRPr b="0" lang="hr-HR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Dr. Mate Mustać</a:t>
                      </a:r>
                      <a:endParaRPr b="0" lang="hr-HR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254 – 640</a:t>
                      </a:r>
                      <a:endParaRPr b="0" lang="hr-HR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254 – 642 </a:t>
                      </a:r>
                      <a:endParaRPr b="0" lang="hr-HR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U zgradi između rive i sv. Donata                                 </a:t>
                      </a: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Ul. Grgura Mrganića 10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7dee8"/>
                    </a:solidFill>
                  </a:tcPr>
                </a:tc>
              </a:tr>
              <a:tr h="9788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Dr. Nadislav Pedić</a:t>
                      </a:r>
                      <a:endParaRPr b="0" lang="hr-HR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Med. sestra</a:t>
                      </a:r>
                      <a:endParaRPr b="0" lang="hr-HR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251 – 325 </a:t>
                      </a:r>
                      <a:endParaRPr b="0" lang="hr-HR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251 – 326 </a:t>
                      </a:r>
                      <a:endParaRPr b="0" lang="hr-HR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U hitnoj –                                I. Mažuranića 28 A</a:t>
                      </a:r>
                      <a:endParaRPr b="0" lang="hr-HR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7dee8"/>
                    </a:solidFill>
                  </a:tcPr>
                </a:tc>
              </a:tr>
              <a:tr h="86472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ZZJZ</a:t>
                      </a:r>
                      <a:endParaRPr b="0" lang="hr-HR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Dr. Polona Bencun Gumzej </a:t>
                      </a:r>
                      <a:endParaRPr b="0" lang="hr-HR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322 – 328 </a:t>
                      </a:r>
                      <a:endParaRPr b="0" lang="hr-HR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Poliklinika Zadar ZZJZ-2.kat soba 3</a:t>
                      </a:r>
                      <a:endParaRPr b="0" lang="hr-HR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8972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HZZ</a:t>
                      </a:r>
                      <a:endParaRPr b="0" lang="hr-HR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? </a:t>
                      </a:r>
                      <a:r>
                        <a:rPr b="0" lang="hr-HR" sz="24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Marija Bebić </a:t>
                      </a: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– </a:t>
                      </a: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uputnica za besplatni liječ. pregled za deficit. zanimanja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</a:tabLst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300 – 824 </a:t>
                      </a:r>
                      <a:endParaRPr b="0" lang="hr-HR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</a:tabLst>
                      </a:pPr>
                      <a:endParaRPr b="0" lang="hr-HR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Zavod za zapošljavanje</a:t>
                      </a:r>
                      <a:endParaRPr b="0" lang="hr-HR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sp>
        <p:nvSpPr>
          <p:cNvPr id="277" name="CustomShape 3"/>
          <p:cNvSpPr/>
          <p:nvPr/>
        </p:nvSpPr>
        <p:spPr>
          <a:xfrm>
            <a:off x="1502280" y="5565960"/>
            <a:ext cx="822924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  <a:ea typeface="Calibri"/>
              </a:rPr>
              <a:t>Dr Bencun Gumzej će na vaš zahtjev napisati nalaz za srednju školu, bez novog pregleda, jer ste pregledani na sistematskom tijekom nastave.</a:t>
            </a:r>
            <a:endParaRPr b="0" lang="hr-H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2279520" y="981000"/>
            <a:ext cx="7632360" cy="502812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3600" spc="-1" strike="noStrike">
                <a:solidFill>
                  <a:srgbClr val="000000"/>
                </a:solidFill>
                <a:latin typeface="Arial"/>
              </a:rPr>
              <a:t>U slučaju drugih teškoća s prijavom na mrežnu stranicu: www.upisi.hr, potrebno je nazvati </a:t>
            </a:r>
            <a:r>
              <a:rPr b="1" lang="hr-HR" sz="3600" spc="-1" strike="noStrike">
                <a:solidFill>
                  <a:srgbClr val="ff0000"/>
                </a:solidFill>
                <a:latin typeface="Arial"/>
              </a:rPr>
              <a:t>CARNET</a:t>
            </a:r>
            <a:r>
              <a:rPr b="0" lang="hr-HR" sz="3600" spc="-1" strike="noStrike">
                <a:solidFill>
                  <a:srgbClr val="000000"/>
                </a:solidFill>
                <a:latin typeface="Arial"/>
              </a:rPr>
              <a:t>ovu podršku obrazovnom sustavu na broj telefona: </a:t>
            </a:r>
            <a:r>
              <a:rPr b="1" lang="hr-HR" sz="3600" spc="-1" strike="noStrike">
                <a:solidFill>
                  <a:srgbClr val="ff0000"/>
                </a:solidFill>
                <a:latin typeface="Arial"/>
              </a:rPr>
              <a:t>01/ 6661 500</a:t>
            </a:r>
            <a:r>
              <a:rPr b="0" lang="hr-HR" sz="3600" spc="-1" strike="noStrike">
                <a:solidFill>
                  <a:srgbClr val="000000"/>
                </a:solidFill>
                <a:latin typeface="Arial"/>
              </a:rPr>
              <a:t> ili poteškoću prijaviti na adresu elektroničke pošte: </a:t>
            </a:r>
            <a:r>
              <a:rPr b="0" lang="hr-HR" sz="3600" spc="-1" strike="noStrike" u="sng">
                <a:solidFill>
                  <a:srgbClr val="0000ff"/>
                </a:solidFill>
                <a:uFillTx/>
                <a:latin typeface="Arial"/>
                <a:hlinkClick r:id="rId1"/>
              </a:rPr>
              <a:t>helpdesk@skole.hr</a:t>
            </a:r>
            <a:r>
              <a:rPr b="0" lang="hr-HR" sz="3600" spc="-1" strike="noStrike">
                <a:solidFill>
                  <a:srgbClr val="000000"/>
                </a:solidFill>
                <a:latin typeface="Arial"/>
              </a:rPr>
              <a:t>  </a:t>
            </a:r>
            <a:endParaRPr b="0" lang="hr-H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782640" y="1983600"/>
            <a:ext cx="10626120" cy="374760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hr-HR" sz="4000" spc="-1" strike="noStrike" u="sng">
                <a:solidFill>
                  <a:srgbClr val="738b54"/>
                </a:solidFill>
                <a:uFillTx/>
                <a:latin typeface="Calibri"/>
                <a:hlinkClick r:id="rId1"/>
              </a:rPr>
              <a:t>https:// srednje.e-upisi.hr </a:t>
            </a: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hr-HR" sz="4000" spc="-1" strike="noStrike">
                <a:solidFill>
                  <a:srgbClr val="000000"/>
                </a:solidFill>
                <a:latin typeface="Calibri"/>
                <a:ea typeface="Calibri"/>
              </a:rPr>
              <a:t>– link za upis u SŠ</a:t>
            </a:r>
            <a:endParaRPr b="0" lang="hr-H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4000" spc="-1" strike="noStrike" u="sng">
                <a:solidFill>
                  <a:srgbClr val="738b54"/>
                </a:solidFill>
                <a:uFillTx/>
                <a:latin typeface="Calibri"/>
                <a:ea typeface="Calibri"/>
                <a:hlinkClick r:id="rId2"/>
              </a:rPr>
              <a:t>www.mzo.hr</a:t>
            </a:r>
            <a:r>
              <a:rPr b="0" lang="hr-HR" sz="4000" spc="-1" strike="noStrike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b="0" lang="hr-HR" sz="4000" spc="-1" strike="noStrike">
                <a:solidFill>
                  <a:srgbClr val="000000"/>
                </a:solidFill>
                <a:latin typeface="Calibri"/>
                <a:ea typeface="Calibri"/>
              </a:rPr>
              <a:t>-svi pravilnici i zakoni o školstvu</a:t>
            </a:r>
            <a:endParaRPr b="0" lang="hr-H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4000" spc="-1" strike="noStrike" u="sng">
                <a:solidFill>
                  <a:srgbClr val="738b54"/>
                </a:solidFill>
                <a:uFillTx/>
                <a:latin typeface="Calibri"/>
                <a:ea typeface="Calibri"/>
                <a:hlinkClick r:id="rId3"/>
              </a:rPr>
              <a:t>http://e-usmjeravanje.hzz.hr/Predanketa</a:t>
            </a:r>
            <a:endParaRPr b="0" lang="hr-H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4000" spc="-1" strike="noStrike" u="sng">
                <a:solidFill>
                  <a:srgbClr val="738b54"/>
                </a:solidFill>
                <a:uFillTx/>
                <a:latin typeface="Calibri"/>
                <a:ea typeface="Calibri"/>
                <a:hlinkClick r:id="rId4"/>
              </a:rPr>
              <a:t>https://www.hok.hr/obrazovanje/mjesta-za-naukovanje-praksu</a:t>
            </a:r>
            <a:r>
              <a:rPr b="0" lang="hr-HR" sz="4000" spc="-1" strike="noStrike">
                <a:solidFill>
                  <a:srgbClr val="0070c0"/>
                </a:solidFill>
                <a:latin typeface="Calibri"/>
                <a:ea typeface="Calibri"/>
              </a:rPr>
              <a:t>  </a:t>
            </a:r>
            <a:r>
              <a:rPr b="0" lang="hr-HR" sz="4000" spc="-1" strike="noStrike">
                <a:solidFill>
                  <a:srgbClr val="000000"/>
                </a:solidFill>
                <a:latin typeface="Calibri"/>
                <a:ea typeface="Calibri"/>
              </a:rPr>
              <a:t>- za obrtnička zanimanja</a:t>
            </a:r>
            <a:endParaRPr b="0" lang="hr-H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4000" spc="-1" strike="noStrike" u="sng">
                <a:solidFill>
                  <a:srgbClr val="738b54"/>
                </a:solidFill>
                <a:uFillTx/>
                <a:latin typeface="Calibri"/>
                <a:ea typeface="Calibri"/>
                <a:hlinkClick r:id="rId5"/>
              </a:rPr>
              <a:t>https://ucenici.com</a:t>
            </a:r>
            <a:r>
              <a:rPr b="0" lang="hr-HR" sz="4000" spc="-1" strike="noStrike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b="0" lang="hr-HR" sz="4000" spc="-1" strike="noStrike">
                <a:solidFill>
                  <a:srgbClr val="000000"/>
                </a:solidFill>
                <a:latin typeface="Calibri"/>
                <a:ea typeface="Calibri"/>
              </a:rPr>
              <a:t>- bodovi, predmeti, datumi… </a:t>
            </a:r>
            <a:endParaRPr b="0" lang="hr-HR" sz="4000" spc="-1" strike="noStrike">
              <a:latin typeface="Arial"/>
            </a:endParaRPr>
          </a:p>
        </p:txBody>
      </p:sp>
      <p:sp>
        <p:nvSpPr>
          <p:cNvPr id="280" name="TextShape 2"/>
          <p:cNvSpPr txBox="1"/>
          <p:nvPr/>
        </p:nvSpPr>
        <p:spPr>
          <a:xfrm>
            <a:off x="989280" y="395280"/>
            <a:ext cx="10212840" cy="76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4000"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Goudy Old Style"/>
              </a:rPr>
              <a:t>Linkovi za sve informacije</a:t>
            </a:r>
            <a:endParaRPr b="0" lang="sr-Latn-RS" sz="4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2714760" y="442080"/>
            <a:ext cx="7385760" cy="13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7000"/>
              </a:lnSpc>
              <a:spcAft>
                <a:spcPts val="799"/>
              </a:spcAft>
            </a:pPr>
            <a:endParaRPr b="0" lang="hr-HR" sz="1800" spc="-1" strike="noStrike"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endParaRPr b="0" lang="hr-HR" sz="1800" spc="-1" strike="noStrike"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4313160" y="5549760"/>
            <a:ext cx="3161880" cy="67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hr-HR" sz="3600" spc="-1" strike="noStrike">
                <a:solidFill>
                  <a:srgbClr val="000000"/>
                </a:solidFill>
                <a:latin typeface="Times New Roman"/>
                <a:ea typeface="Calibri"/>
              </a:rPr>
              <a:t>Hvala na pažnji.</a:t>
            </a:r>
            <a:endParaRPr b="0" lang="hr-HR" sz="3600" spc="-1" strike="noStrike">
              <a:latin typeface="Arial"/>
            </a:endParaRPr>
          </a:p>
        </p:txBody>
      </p:sp>
      <p:pic>
        <p:nvPicPr>
          <p:cNvPr id="283" name="Slika 4" descr=""/>
          <p:cNvPicPr/>
          <p:nvPr/>
        </p:nvPicPr>
        <p:blipFill>
          <a:blip r:embed="rId1"/>
          <a:stretch/>
        </p:blipFill>
        <p:spPr>
          <a:xfrm>
            <a:off x="4089240" y="1398960"/>
            <a:ext cx="4013280" cy="3184920"/>
          </a:xfrm>
          <a:prstGeom prst="rect">
            <a:avLst/>
          </a:prstGeom>
          <a:ln w="0">
            <a:noFill/>
          </a:ln>
        </p:spPr>
      </p:pic>
      <p:sp>
        <p:nvSpPr>
          <p:cNvPr id="284" name="CustomShape 3"/>
          <p:cNvSpPr/>
          <p:nvPr/>
        </p:nvSpPr>
        <p:spPr>
          <a:xfrm>
            <a:off x="165240" y="442080"/>
            <a:ext cx="2549160" cy="2549160"/>
          </a:xfrm>
          <a:prstGeom prst="ellipse">
            <a:avLst/>
          </a:prstGeom>
          <a:blipFill rotWithShape="0">
            <a:blip r:embed="rId2"/>
            <a:stretch/>
          </a:blipFill>
          <a:ln w="0">
            <a:noFill/>
          </a:ln>
          <a:effectLst>
            <a:softEdge rad="11268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766520" y="694080"/>
            <a:ext cx="8273520" cy="14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ts val="3149"/>
              </a:lnSpc>
              <a:spcAft>
                <a:spcPts val="1125"/>
              </a:spcAft>
            </a:pPr>
            <a:r>
              <a:rPr b="1" lang="hr-HR" sz="3200" spc="-1" strike="noStrike">
                <a:solidFill>
                  <a:srgbClr val="191919"/>
                </a:solidFill>
                <a:latin typeface="Arial"/>
              </a:rPr>
              <a:t> </a:t>
            </a:r>
            <a:r>
              <a:rPr b="1" lang="hr-HR" sz="3200" spc="-1" strike="noStrike">
                <a:solidFill>
                  <a:srgbClr val="191919"/>
                </a:solidFill>
                <a:latin typeface="Arial"/>
              </a:rPr>
              <a:t>Ministarstvo: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ts val="3149"/>
              </a:lnSpc>
              <a:spcAft>
                <a:spcPts val="1125"/>
              </a:spcAft>
            </a:pPr>
            <a:r>
              <a:rPr b="1" lang="hr-HR" sz="3200" spc="-1" strike="noStrike">
                <a:solidFill>
                  <a:srgbClr val="191919"/>
                </a:solidFill>
                <a:latin typeface="Arial"/>
              </a:rPr>
              <a:t> </a:t>
            </a:r>
            <a:r>
              <a:rPr b="1" lang="hr-HR" sz="3200" spc="-1" strike="noStrike">
                <a:solidFill>
                  <a:srgbClr val="191919"/>
                </a:solidFill>
                <a:latin typeface="Arial"/>
              </a:rPr>
              <a:t>Upisi u srednje škole </a:t>
            </a:r>
            <a:r>
              <a:rPr b="1" lang="hr-HR" sz="3200" spc="-1" strike="noStrike">
                <a:solidFill>
                  <a:srgbClr val="ff0000"/>
                </a:solidFill>
                <a:latin typeface="Arial"/>
              </a:rPr>
              <a:t>online,</a:t>
            </a:r>
            <a:r>
              <a:rPr b="1" lang="hr-HR" sz="3200" spc="-1" strike="noStrike">
                <a:solidFill>
                  <a:srgbClr val="191919"/>
                </a:solidFill>
                <a:latin typeface="Arial"/>
              </a:rPr>
              <a:t> ne mora se više fizički doći u škole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1457280" y="2527920"/>
            <a:ext cx="9276840" cy="3015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Lucida Sans Unicode"/>
              </a:rPr>
              <a:t>Ministarstvo je propisalo </a:t>
            </a:r>
            <a:r>
              <a:rPr b="1" lang="hr-HR" sz="3200" spc="-1" strike="noStrike">
                <a:solidFill>
                  <a:srgbClr val="000000"/>
                </a:solidFill>
                <a:latin typeface="Lucida Sans Unicode"/>
              </a:rPr>
              <a:t>mogućnost dostave upisnica za upis, kao i dokumenata o ispunjavanju posebnih uvjeta za upis i elektroničkim putem.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Lucida Sans Unicode"/>
              </a:rPr>
              <a:t>To je moguće </a:t>
            </a:r>
            <a:r>
              <a:rPr b="1" lang="hr-HR" sz="3200" spc="-1" strike="noStrike">
                <a:solidFill>
                  <a:srgbClr val="000000"/>
                </a:solidFill>
                <a:latin typeface="Lucida Sans Unicode"/>
              </a:rPr>
              <a:t>nakon</a:t>
            </a:r>
            <a:r>
              <a:rPr b="0" lang="hr-HR" sz="3200" spc="-1" strike="noStrike">
                <a:solidFill>
                  <a:srgbClr val="000000"/>
                </a:solidFill>
                <a:latin typeface="Lucida Sans Unicode"/>
              </a:rPr>
              <a:t> konačnih ljestvica poretka kandidata. 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1524960" y="2172600"/>
            <a:ext cx="9391320" cy="37476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hr-HR" sz="4000" spc="-1" strike="noStrike">
                <a:solidFill>
                  <a:srgbClr val="000000"/>
                </a:solidFill>
                <a:latin typeface="Times New Roman"/>
                <a:ea typeface="Calibri"/>
              </a:rPr>
              <a:t>         </a:t>
            </a:r>
            <a:r>
              <a:rPr b="0" lang="hr-HR" sz="4000" spc="-1" strike="noStrike" u="sng">
                <a:solidFill>
                  <a:srgbClr val="000000"/>
                </a:solidFill>
                <a:uFillTx/>
                <a:latin typeface="Times New Roman"/>
                <a:ea typeface="Calibri"/>
              </a:rPr>
              <a:t>Prijave i upisi: </a:t>
            </a:r>
            <a:endParaRPr b="0" lang="hr-HR" sz="40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SzPct val="100000"/>
              <a:buBlip>
                <a:blip r:embed="rId1"/>
              </a:buBlip>
            </a:pPr>
            <a:r>
              <a:rPr b="0" lang="hr-HR" sz="4000" spc="-1" strike="noStrike">
                <a:solidFill>
                  <a:srgbClr val="000000"/>
                </a:solidFill>
                <a:latin typeface="Times New Roman"/>
                <a:ea typeface="Calibri"/>
              </a:rPr>
              <a:t>    </a:t>
            </a:r>
            <a:r>
              <a:rPr b="0" lang="hr-HR" sz="4000" spc="-1" strike="noStrike">
                <a:solidFill>
                  <a:srgbClr val="000000"/>
                </a:solidFill>
                <a:latin typeface="Times New Roman"/>
                <a:ea typeface="Calibri"/>
              </a:rPr>
              <a:t>Putem mrežne stranice Nacionalnog   </a:t>
            </a:r>
            <a:r>
              <a:rPr b="0" lang="hr-HR" sz="4000" spc="-1" strike="noStrike">
                <a:solidFill>
                  <a:srgbClr val="000000"/>
                </a:solidFill>
                <a:latin typeface="Times New Roman"/>
                <a:ea typeface="Calibri"/>
              </a:rPr>
              <a:t>	</a:t>
            </a:r>
            <a:r>
              <a:rPr b="0" lang="hr-HR" sz="4000" spc="-1" strike="noStrike">
                <a:solidFill>
                  <a:srgbClr val="000000"/>
                </a:solidFill>
                <a:latin typeface="Times New Roman"/>
                <a:ea typeface="Calibri"/>
              </a:rPr>
              <a:t>informacijskog  sustava prijava i upisa u</a:t>
            </a:r>
            <a:endParaRPr b="0" lang="hr-H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4000" spc="-1" strike="noStrike">
                <a:solidFill>
                  <a:srgbClr val="000000"/>
                </a:solidFill>
                <a:latin typeface="Times New Roman"/>
                <a:ea typeface="Calibri"/>
              </a:rPr>
              <a:t>       </a:t>
            </a:r>
            <a:r>
              <a:rPr b="0" lang="hr-HR" sz="4000" spc="-1" strike="noStrike">
                <a:solidFill>
                  <a:srgbClr val="000000"/>
                </a:solidFill>
                <a:latin typeface="Times New Roman"/>
                <a:ea typeface="Calibri"/>
              </a:rPr>
              <a:t>srednje škole ( NISpuSŠ )</a:t>
            </a:r>
            <a:endParaRPr b="0" lang="hr-H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4000" spc="-1" strike="noStrike">
                <a:solidFill>
                  <a:srgbClr val="000000"/>
                </a:solidFill>
                <a:latin typeface="Times New Roman"/>
                <a:ea typeface="Calibri"/>
              </a:rPr>
              <a:t>                 </a:t>
            </a:r>
            <a:r>
              <a:rPr b="1" lang="hr-HR" sz="3200" spc="-1" strike="noStrike" u="sng">
                <a:solidFill>
                  <a:srgbClr val="738b54"/>
                </a:solidFill>
                <a:uFillTx/>
                <a:latin typeface="Calibri"/>
                <a:ea typeface="Calibri"/>
                <a:hlinkClick r:id="rId2"/>
              </a:rPr>
              <a:t>https:// srednje.e-upisi.hr </a:t>
            </a:r>
            <a:r>
              <a:rPr b="1" lang="hr-HR" sz="3200" spc="-1" strike="noStrike">
                <a:solidFill>
                  <a:srgbClr val="0070c0"/>
                </a:solidFill>
                <a:latin typeface="Calibri"/>
                <a:ea typeface="Calibri"/>
              </a:rPr>
              <a:t> 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4000" spc="-1" strike="noStrike">
                <a:solidFill>
                  <a:srgbClr val="000000"/>
                </a:solidFill>
                <a:latin typeface="Times New Roman"/>
                <a:ea typeface="Calibri"/>
              </a:rPr>
              <a:t>(</a:t>
            </a:r>
            <a:r>
              <a:rPr b="0" lang="hr-HR" sz="3600" spc="-1" strike="noStrike">
                <a:solidFill>
                  <a:srgbClr val="ff0000"/>
                </a:solidFill>
                <a:latin typeface="Times New Roman"/>
                <a:ea typeface="Calibri"/>
              </a:rPr>
              <a:t>svi imaju šifre koje su dobili od škole za Carnet</a:t>
            </a:r>
            <a:r>
              <a:rPr b="0" lang="hr-HR" sz="3600" spc="-1" strike="noStrike">
                <a:solidFill>
                  <a:srgbClr val="000000"/>
                </a:solidFill>
                <a:latin typeface="Times New Roman"/>
                <a:ea typeface="Calibri"/>
              </a:rPr>
              <a:t>)</a:t>
            </a:r>
            <a:endParaRPr b="0" lang="hr-HR" sz="3600" spc="-1" strike="noStrike">
              <a:latin typeface="Arial"/>
            </a:endParaRPr>
          </a:p>
        </p:txBody>
      </p:sp>
      <p:pic>
        <p:nvPicPr>
          <p:cNvPr id="228" name="Slika 1" descr=""/>
          <p:cNvPicPr/>
          <p:nvPr/>
        </p:nvPicPr>
        <p:blipFill>
          <a:blip r:embed="rId3"/>
          <a:stretch/>
        </p:blipFill>
        <p:spPr>
          <a:xfrm>
            <a:off x="2111040" y="299160"/>
            <a:ext cx="5041440" cy="1815840"/>
          </a:xfrm>
          <a:prstGeom prst="rect">
            <a:avLst/>
          </a:prstGeom>
          <a:ln w="0">
            <a:noFill/>
          </a:ln>
        </p:spPr>
      </p:pic>
      <p:pic>
        <p:nvPicPr>
          <p:cNvPr id="229" name="Slika 1" descr=""/>
          <p:cNvPicPr/>
          <p:nvPr/>
        </p:nvPicPr>
        <p:blipFill>
          <a:blip r:embed="rId4"/>
          <a:stretch/>
        </p:blipFill>
        <p:spPr>
          <a:xfrm>
            <a:off x="7386480" y="0"/>
            <a:ext cx="1804320" cy="254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231f20"/>
                </a:solidFill>
                <a:latin typeface="Times New Roman"/>
                <a:ea typeface="Times New Roman"/>
              </a:rPr>
              <a:t>Upis u I. razred srednje škole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609480" y="1417680"/>
            <a:ext cx="11232720" cy="450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50000"/>
              </a:lnSpc>
              <a:spcAft>
                <a:spcPts val="241"/>
              </a:spcAft>
              <a:buClr>
                <a:srgbClr val="231f20"/>
              </a:buClr>
              <a:buFont typeface="StarSymbol"/>
              <a:buChar char="-"/>
            </a:pPr>
            <a:r>
              <a:rPr b="0" lang="hr-HR" sz="3200" spc="-1" strike="noStrike">
                <a:solidFill>
                  <a:srgbClr val="231f20"/>
                </a:solidFill>
                <a:latin typeface="Times New Roman"/>
                <a:ea typeface="Times New Roman"/>
              </a:rPr>
              <a:t>vrednuju se </a:t>
            </a:r>
            <a:r>
              <a:rPr b="1" lang="hr-HR" sz="32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zajednički, dodatan i </a:t>
            </a:r>
            <a:r>
              <a:rPr b="1" lang="hr-HR" sz="3200" spc="-1" strike="noStrike">
                <a:solidFill>
                  <a:srgbClr val="00b050"/>
                </a:solidFill>
                <a:latin typeface="Times New Roman"/>
                <a:ea typeface="Times New Roman"/>
              </a:rPr>
              <a:t>poseban element</a:t>
            </a:r>
            <a:r>
              <a:rPr b="0" lang="hr-HR" sz="3200" spc="-1" strike="noStrike">
                <a:solidFill>
                  <a:srgbClr val="00b050"/>
                </a:solidFill>
                <a:latin typeface="Times New Roman"/>
                <a:ea typeface="Times New Roman"/>
              </a:rPr>
              <a:t>.</a:t>
            </a:r>
            <a:endParaRPr b="0" lang="hr-HR" sz="3200" spc="-1" strike="noStrike">
              <a:latin typeface="Arial"/>
            </a:endParaRPr>
          </a:p>
          <a:p>
            <a:pPr marL="457200" indent="-456840">
              <a:lnSpc>
                <a:spcPct val="150000"/>
              </a:lnSpc>
              <a:spcAft>
                <a:spcPts val="241"/>
              </a:spcAft>
              <a:buClr>
                <a:srgbClr val="231f20"/>
              </a:buClr>
              <a:buFont typeface="StarSymbol"/>
              <a:buChar char="-"/>
            </a:pPr>
            <a:r>
              <a:rPr b="0" lang="hr-HR" sz="3200" spc="-1" strike="noStrike">
                <a:solidFill>
                  <a:srgbClr val="231f20"/>
                </a:solidFill>
                <a:latin typeface="Times New Roman"/>
                <a:ea typeface="Times New Roman"/>
              </a:rPr>
              <a:t>Ljestvica poretka kandidata utvrđuje se na osnovi bodovanja </a:t>
            </a:r>
            <a:r>
              <a:rPr b="1" lang="hr-HR" sz="3200" spc="-1" strike="noStrike">
                <a:solidFill>
                  <a:srgbClr val="231f20"/>
                </a:solidFill>
                <a:latin typeface="Times New Roman"/>
                <a:ea typeface="Times New Roman"/>
              </a:rPr>
              <a:t>zajedničkoga i dodatnoga elementa </a:t>
            </a:r>
            <a:r>
              <a:rPr b="0" lang="hr-HR" sz="3200" spc="-1" strike="noStrike">
                <a:solidFill>
                  <a:srgbClr val="231f20"/>
                </a:solidFill>
                <a:latin typeface="Times New Roman"/>
                <a:ea typeface="Times New Roman"/>
              </a:rPr>
              <a:t>vrednovanja uz </a:t>
            </a:r>
            <a:r>
              <a:rPr b="1" lang="hr-HR" sz="3200" spc="-1" strike="noStrike">
                <a:solidFill>
                  <a:srgbClr val="231f20"/>
                </a:solidFill>
                <a:latin typeface="Times New Roman"/>
                <a:ea typeface="Times New Roman"/>
              </a:rPr>
              <a:t>dokazivanje zdravstvene sposobnosti </a:t>
            </a:r>
            <a:r>
              <a:rPr b="0" lang="hr-HR" sz="3200" spc="-1" strike="noStrike">
                <a:solidFill>
                  <a:srgbClr val="231f20"/>
                </a:solidFill>
                <a:latin typeface="Times New Roman"/>
                <a:ea typeface="Times New Roman"/>
              </a:rPr>
              <a:t>kandidata za obavljanje poslova i radnih zadaća u odabranom zanimanju, ako je to za odabrano zanimanje potrebno.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994320" y="239040"/>
            <a:ext cx="10894680" cy="51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Times New Roman"/>
              </a:rPr>
              <a:t>ELEMENTI I</a:t>
            </a:r>
            <a:r>
              <a:rPr b="0" lang="hr-HR" sz="3200" spc="-1" strike="noStrike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b="1" lang="hr-HR" sz="3200" spc="-1" strike="noStrike">
                <a:solidFill>
                  <a:srgbClr val="231f20"/>
                </a:solidFill>
                <a:latin typeface="Times New Roman"/>
                <a:ea typeface="Times New Roman"/>
              </a:rPr>
              <a:t>UTVRĐIVANJE UKUPNOGA REZULTATA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32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916122705"/>
              </p:ext>
            </p:extLst>
          </p:nvPr>
        </p:nvGraphicFramePr>
        <p:xfrm>
          <a:off x="1555920" y="923400"/>
          <a:ext cx="9230040" cy="5836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989280" y="395280"/>
            <a:ext cx="10212840" cy="501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hr-HR" sz="3600" spc="-1" strike="noStrike">
                <a:solidFill>
                  <a:srgbClr val="000000"/>
                </a:solidFill>
                <a:latin typeface="Goudy Old Style"/>
              </a:rPr>
              <a:t>ZAJEDNIČKI ELEMENTI VREDNOVANJA</a:t>
            </a:r>
            <a:endParaRPr b="0" lang="sr-Latn-RS" sz="3600" spc="-1" strike="noStrike">
              <a:solidFill>
                <a:srgbClr val="000000"/>
              </a:solidFill>
              <a:latin typeface="Avenir Next LT Pro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827694067"/>
              </p:ext>
            </p:extLst>
          </p:nvPr>
        </p:nvGraphicFramePr>
        <p:xfrm>
          <a:off x="714240" y="1000080"/>
          <a:ext cx="10320120" cy="549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1733400" y="225360"/>
            <a:ext cx="8229240" cy="993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"/>
              </a:rPr>
              <a:t>Dodatni elementi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532800" y="1209240"/>
            <a:ext cx="11226960" cy="1370160"/>
          </a:xfrm>
          <a:prstGeom prst="rect">
            <a:avLst/>
          </a:prstGeom>
          <a:noFill/>
          <a:ln w="0">
            <a:solidFill>
              <a:srgbClr val="0070c0"/>
            </a:solidFill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prst="coolSlant"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b="1" lang="hr-HR" sz="2800" spc="-1" strike="noStrike">
                <a:solidFill>
                  <a:srgbClr val="ff0000"/>
                </a:solidFill>
                <a:latin typeface="Calibri"/>
                <a:ea typeface="Calibri"/>
              </a:rPr>
              <a:t>. Provjera (ispitivanje) posebnih vještina i</a:t>
            </a:r>
            <a:r>
              <a:rPr b="1" lang="hr-HR" sz="2800" spc="-1" strike="noStrike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r>
              <a:rPr b="1" lang="hr-HR" sz="2800" spc="-1" strike="noStrike">
                <a:solidFill>
                  <a:srgbClr val="ff0000"/>
                </a:solidFill>
                <a:latin typeface="Calibri"/>
                <a:ea typeface="Calibri"/>
              </a:rPr>
              <a:t>sposobnosti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vrši se kod upisa kandidata u: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programe likovne umjetnosti i dizajna,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programe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glazbene / plesne umjetnosti 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724320" y="2774160"/>
            <a:ext cx="10523160" cy="179676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2.</a:t>
            </a:r>
            <a:r>
              <a:rPr b="1" lang="hr-HR" sz="2800" spc="-1" strike="noStrike">
                <a:solidFill>
                  <a:srgbClr val="ff0000"/>
                </a:solidFill>
                <a:latin typeface="Calibri"/>
              </a:rPr>
              <a:t>Postignuti rezultati na natjecanjima iz znanja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državna natjecanja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iz znanja iz Kataloga natjecanja i smotri učenika:</a:t>
            </a:r>
            <a:endParaRPr b="0" lang="hr-HR" sz="2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l-PL" sz="2800" spc="-1" strike="noStrike">
                <a:solidFill>
                  <a:srgbClr val="000000"/>
                </a:solidFill>
                <a:latin typeface="Calibri"/>
              </a:rPr>
              <a:t>1.,2.,3. mjesto </a:t>
            </a: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kao pojedinac u 5.,6.,7. i 8.razredu –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izravan upis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•  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sudjelovanje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– </a:t>
            </a:r>
            <a:r>
              <a:rPr b="1" lang="hr-HR" sz="2800" spc="-1" strike="noStrike">
                <a:solidFill>
                  <a:srgbClr val="ff0000"/>
                </a:solidFill>
                <a:latin typeface="Calibri"/>
              </a:rPr>
              <a:t>1 bod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423720" y="4769640"/>
            <a:ext cx="11343960" cy="191916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400" spc="-1" strike="noStrike">
                <a:solidFill>
                  <a:srgbClr val="ff0000"/>
                </a:solidFill>
                <a:latin typeface="Calibri"/>
              </a:rPr>
              <a:t>3. Postignuti rezultati na sportskim natjecanjima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- Pravo na dodatne bodove kandidati ostvaruju na temelju </a:t>
            </a: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službene evidencije o rezultatima održanih </a:t>
            </a:r>
            <a:r>
              <a:rPr b="0" i="1" lang="hr-HR" sz="2400" spc="-1" strike="noStrike">
                <a:solidFill>
                  <a:srgbClr val="000000"/>
                </a:solidFill>
                <a:latin typeface="Calibri"/>
              </a:rPr>
              <a:t>natjecanja </a:t>
            </a:r>
            <a:r>
              <a:rPr b="1" i="1" lang="hr-HR" sz="2400" spc="-1" strike="noStrike">
                <a:solidFill>
                  <a:srgbClr val="000000"/>
                </a:solidFill>
                <a:latin typeface="Calibri"/>
              </a:rPr>
              <a:t>školskih sportskih društava </a:t>
            </a: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koju vodi Hrvatski školski športski savez (HŠŠS).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- Boduju se samo </a:t>
            </a:r>
            <a:r>
              <a:rPr b="1" lang="hr-HR" sz="2400" spc="-1" strike="noStrike">
                <a:solidFill>
                  <a:srgbClr val="000000"/>
                </a:solidFill>
                <a:latin typeface="Calibri"/>
              </a:rPr>
              <a:t>prva tri osvojena mjesta u ekipnim sportovima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609480" y="25416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"/>
              </a:rPr>
              <a:t>POSEBNI ELEMENTI – </a:t>
            </a:r>
            <a:r>
              <a:rPr b="0" lang="hr-HR" sz="4400" spc="-1" strike="noStrike">
                <a:solidFill>
                  <a:srgbClr val="ff0000"/>
                </a:solidFill>
                <a:latin typeface="Calibri"/>
              </a:rPr>
              <a:t>više se ne dobiva 1 bod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39" name="Table 2"/>
          <p:cNvGraphicFramePr/>
          <p:nvPr/>
        </p:nvGraphicFramePr>
        <p:xfrm>
          <a:off x="813960" y="1266840"/>
          <a:ext cx="10564200" cy="4461840"/>
        </p:xfrm>
        <a:graphic>
          <a:graphicData uri="http://schemas.openxmlformats.org/drawingml/2006/table">
            <a:tbl>
              <a:tblPr/>
              <a:tblGrid>
                <a:gridCol w="2074320"/>
                <a:gridCol w="2440080"/>
                <a:gridCol w="6049800"/>
              </a:tblGrid>
              <a:tr h="1878840">
                <a:tc>
                  <a:txBody>
                    <a:bodyPr lIns="91080" r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8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TEŠKOĆE U UČENJU</a:t>
                      </a:r>
                      <a:endParaRPr b="0" lang="hr-HR" sz="28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lIns="91080" r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800" spc="-1" strike="noStrike">
                          <a:solidFill>
                            <a:srgbClr val="9bbb59"/>
                          </a:solidFill>
                          <a:latin typeface="Calibri"/>
                        </a:rPr>
                        <a:t> </a:t>
                      </a:r>
                      <a:r>
                        <a:rPr b="0" lang="hr-HR" sz="2800" spc="-1" strike="noStrike">
                          <a:solidFill>
                            <a:srgbClr val="9bbb59"/>
                          </a:solidFill>
                          <a:latin typeface="Calibri"/>
                        </a:rPr>
                        <a:t>UPIS po posebnoj ljestvici </a:t>
                      </a:r>
                      <a:endParaRPr b="0" lang="hr-HR" sz="2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800" spc="-1" strike="noStrike">
                          <a:solidFill>
                            <a:srgbClr val="9bbb59"/>
                          </a:solidFill>
                          <a:latin typeface="Calibri"/>
                        </a:rPr>
                        <a:t> </a:t>
                      </a:r>
                      <a:r>
                        <a:rPr b="0" lang="hr-HR" sz="2800" spc="-1" strike="noStrike">
                          <a:solidFill>
                            <a:srgbClr val="9bbb59"/>
                          </a:solidFill>
                          <a:latin typeface="Calibri"/>
                        </a:rPr>
                        <a:t>(</a:t>
                      </a:r>
                      <a:r>
                        <a:rPr b="1" lang="hr-H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broj bodova) </a:t>
                      </a:r>
                      <a:endParaRPr b="0" lang="hr-HR" sz="28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lIns="91080" rIns="910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2800" spc="-1" strike="noStrike">
                          <a:solidFill>
                            <a:srgbClr val="9bbb59"/>
                          </a:solidFill>
                          <a:latin typeface="Calibri"/>
                        </a:rPr>
                        <a:t>-RJEŠENJE  UREDA O PROGRAMU</a:t>
                      </a:r>
                      <a:endParaRPr b="0" lang="hr-HR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2800" spc="-1" strike="noStrike">
                          <a:solidFill>
                            <a:srgbClr val="9bbb59"/>
                          </a:solidFill>
                          <a:latin typeface="Calibri"/>
                        </a:rPr>
                        <a:t>  </a:t>
                      </a:r>
                      <a:r>
                        <a:rPr b="0" lang="hr-HR" sz="2800" spc="-1" strike="noStrike">
                          <a:solidFill>
                            <a:srgbClr val="9bbb59"/>
                          </a:solidFill>
                          <a:latin typeface="Calibri"/>
                        </a:rPr>
                        <a:t>ŠKOLOVANJA</a:t>
                      </a:r>
                      <a:endParaRPr b="0" lang="hr-HR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2800" spc="-1" strike="noStrike">
                          <a:solidFill>
                            <a:srgbClr val="9bbb59"/>
                          </a:solidFill>
                          <a:latin typeface="Calibri"/>
                        </a:rPr>
                        <a:t>-MIŠLJENJE  ŠKOLSKOG LIJEČNIKA</a:t>
                      </a:r>
                      <a:endParaRPr b="0" lang="hr-HR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2800" spc="-1" strike="noStrike">
                          <a:solidFill>
                            <a:srgbClr val="9bbb59"/>
                          </a:solidFill>
                          <a:latin typeface="Calibri"/>
                        </a:rPr>
                        <a:t>-MIŠLJENJE SLUŽBE  PU-HZZ</a:t>
                      </a:r>
                      <a:endParaRPr b="0" lang="hr-HR" sz="28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</a:tr>
              <a:tr h="1068120">
                <a:tc>
                  <a:txBody>
                    <a:bodyPr lIns="91080" r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8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ZDRAVSTV. TEŠKOĆE</a:t>
                      </a:r>
                      <a:endParaRPr b="0" lang="hr-HR" sz="28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 lIns="91080" r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hr-HR" sz="28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 lIns="91080" rIns="910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-MIŠLJENJE  ŠKOLSKOG LIJEČNIKA</a:t>
                      </a:r>
                      <a:endParaRPr b="0" lang="hr-HR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-MIŠLJENJE SLUŽBE  PU-HZZ</a:t>
                      </a:r>
                      <a:endParaRPr b="0" lang="hr-HR" sz="28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1514880">
                <a:tc>
                  <a:txBody>
                    <a:bodyPr lIns="91080" r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8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OTEŽANI UVJETI</a:t>
                      </a:r>
                      <a:endParaRPr b="0" lang="hr-HR" sz="28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lIns="91080" r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hr-HR" sz="28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lIns="91080" rIns="910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DOKUMENTI  za dokaz  o otežanim uvjetima uzrokovanim ekonomskim, socijalnim te odgojnim čimbenicima</a:t>
                      </a:r>
                      <a:endParaRPr b="0" lang="hr-HR" sz="28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0" name="CustomShape 3"/>
          <p:cNvSpPr/>
          <p:nvPr/>
        </p:nvSpPr>
        <p:spPr>
          <a:xfrm>
            <a:off x="1009080" y="5660280"/>
            <a:ext cx="10368720" cy="100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hr-HR" sz="2800" spc="-1" strike="noStrike">
                <a:solidFill>
                  <a:srgbClr val="ff0000"/>
                </a:solidFill>
                <a:latin typeface="Times New Roman"/>
                <a:ea typeface="Calibri"/>
              </a:rPr>
              <a:t>Sve dokumente za ostvarivanje prava na posebne elemente predati                         razrednici.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2425"/>
      </a:dk2>
      <a:lt2>
        <a:srgbClr val="e5e8e2"/>
      </a:lt2>
      <a:accent1>
        <a:srgbClr val="ab96c6"/>
      </a:accent1>
      <a:accent2>
        <a:srgbClr val="b17fba"/>
      </a:accent2>
      <a:accent3>
        <a:srgbClr val="c696ba"/>
      </a:accent3>
      <a:accent4>
        <a:srgbClr val="ba7f92"/>
      </a:accent4>
      <a:accent5>
        <a:srgbClr val="c49792"/>
      </a:accent5>
      <a:accent6>
        <a:srgbClr val="ba9d7f"/>
      </a:accent6>
      <a:hlink>
        <a:srgbClr val="738b54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2425"/>
      </a:dk2>
      <a:lt2>
        <a:srgbClr val="e5e8e2"/>
      </a:lt2>
      <a:accent1>
        <a:srgbClr val="ab96c6"/>
      </a:accent1>
      <a:accent2>
        <a:srgbClr val="b17fba"/>
      </a:accent2>
      <a:accent3>
        <a:srgbClr val="c696ba"/>
      </a:accent3>
      <a:accent4>
        <a:srgbClr val="ba7f92"/>
      </a:accent4>
      <a:accent5>
        <a:srgbClr val="c49792"/>
      </a:accent5>
      <a:accent6>
        <a:srgbClr val="ba9d7f"/>
      </a:accent6>
      <a:hlink>
        <a:srgbClr val="738b54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2425"/>
      </a:dk2>
      <a:lt2>
        <a:srgbClr val="e5e8e2"/>
      </a:lt2>
      <a:accent1>
        <a:srgbClr val="ab96c6"/>
      </a:accent1>
      <a:accent2>
        <a:srgbClr val="b17fba"/>
      </a:accent2>
      <a:accent3>
        <a:srgbClr val="c696ba"/>
      </a:accent3>
      <a:accent4>
        <a:srgbClr val="ba7f92"/>
      </a:accent4>
      <a:accent5>
        <a:srgbClr val="c49792"/>
      </a:accent5>
      <a:accent6>
        <a:srgbClr val="ba9d7f"/>
      </a:accent6>
      <a:hlink>
        <a:srgbClr val="738b54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2425"/>
      </a:dk2>
      <a:lt2>
        <a:srgbClr val="e5e8e2"/>
      </a:lt2>
      <a:accent1>
        <a:srgbClr val="ab96c6"/>
      </a:accent1>
      <a:accent2>
        <a:srgbClr val="b17fba"/>
      </a:accent2>
      <a:accent3>
        <a:srgbClr val="c696ba"/>
      </a:accent3>
      <a:accent4>
        <a:srgbClr val="ba7f92"/>
      </a:accent4>
      <a:accent5>
        <a:srgbClr val="c49792"/>
      </a:accent5>
      <a:accent6>
        <a:srgbClr val="ba9d7f"/>
      </a:accent6>
      <a:hlink>
        <a:srgbClr val="738b54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2425"/>
      </a:dk2>
      <a:lt2>
        <a:srgbClr val="e5e8e2"/>
      </a:lt2>
      <a:accent1>
        <a:srgbClr val="ab96c6"/>
      </a:accent1>
      <a:accent2>
        <a:srgbClr val="b17fba"/>
      </a:accent2>
      <a:accent3>
        <a:srgbClr val="c696ba"/>
      </a:accent3>
      <a:accent4>
        <a:srgbClr val="ba7f92"/>
      </a:accent4>
      <a:accent5>
        <a:srgbClr val="c49792"/>
      </a:accent5>
      <a:accent6>
        <a:srgbClr val="ba9d7f"/>
      </a:accent6>
      <a:hlink>
        <a:srgbClr val="738b54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Application>LibreOffice/7.0.1.2$Windows_X86_64 LibreOffice_project/7cbcfc562f6eb6708b5ff7d7397325de9e764452</Application>
  <Words>2222</Words>
  <Paragraphs>585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2021-05-19T07:57:38Z</dcterms:created>
  <dc:creator>Korisnik</dc:creator>
  <dc:description/>
  <dc:language>hr-HR</dc:language>
  <cp:lastModifiedBy>Korisnik</cp:lastModifiedBy>
  <dcterms:modified xsi:type="dcterms:W3CDTF">2024-05-21T09:35:17Z</dcterms:modified>
  <cp:revision>59</cp:revision>
  <dc:subject/>
  <dc:title>KAMO NAKON OSNOVNE ŠKOLE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Široki zaslon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28</vt:i4>
  </property>
</Properties>
</file>